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sldIdLst>
    <p:sldId id="256" r:id="rId2"/>
    <p:sldId id="289" r:id="rId3"/>
    <p:sldId id="268" r:id="rId4"/>
    <p:sldId id="285" r:id="rId5"/>
    <p:sldId id="257" r:id="rId6"/>
    <p:sldId id="291" r:id="rId7"/>
    <p:sldId id="292" r:id="rId8"/>
    <p:sldId id="293" r:id="rId9"/>
    <p:sldId id="258" r:id="rId10"/>
    <p:sldId id="286" r:id="rId11"/>
    <p:sldId id="288" r:id="rId12"/>
    <p:sldId id="260" r:id="rId13"/>
    <p:sldId id="264" r:id="rId14"/>
    <p:sldId id="265" r:id="rId15"/>
    <p:sldId id="279" r:id="rId16"/>
    <p:sldId id="275" r:id="rId17"/>
    <p:sldId id="266" r:id="rId18"/>
    <p:sldId id="281" r:id="rId19"/>
    <p:sldId id="278" r:id="rId20"/>
    <p:sldId id="277" r:id="rId21"/>
    <p:sldId id="262" r:id="rId22"/>
    <p:sldId id="280" r:id="rId23"/>
    <p:sldId id="283" r:id="rId24"/>
    <p:sldId id="270" r:id="rId25"/>
    <p:sldId id="272" r:id="rId26"/>
    <p:sldId id="271" r:id="rId27"/>
    <p:sldId id="284" r:id="rId28"/>
    <p:sldId id="263" r:id="rId29"/>
    <p:sldId id="290"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8" autoAdjust="0"/>
    <p:restoredTop sz="94660"/>
  </p:normalViewPr>
  <p:slideViewPr>
    <p:cSldViewPr snapToGrid="0">
      <p:cViewPr>
        <p:scale>
          <a:sx n="81" d="100"/>
          <a:sy n="81" d="100"/>
        </p:scale>
        <p:origin x="-4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79294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231928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991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23555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464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305548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352654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194925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378616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CF79F6-6F24-4F3B-A69C-2D12F40F5BCB}" type="datetimeFigureOut">
              <a:rPr lang="ru-RU" smtClean="0"/>
              <a:t>10.04.2018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15337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0CF79F6-6F24-4F3B-A69C-2D12F40F5BCB}" type="datetimeFigureOut">
              <a:rPr lang="ru-RU" smtClean="0"/>
              <a:t>10.04.2018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106429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0CF79F6-6F24-4F3B-A69C-2D12F40F5BCB}" type="datetimeFigureOut">
              <a:rPr lang="ru-RU" smtClean="0"/>
              <a:t>10.04.2018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317082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CF79F6-6F24-4F3B-A69C-2D12F40F5BCB}" type="datetimeFigureOut">
              <a:rPr lang="ru-RU" smtClean="0"/>
              <a:t>10.04.2018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134710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F79F6-6F24-4F3B-A69C-2D12F40F5BCB}" type="datetimeFigureOut">
              <a:rPr lang="ru-RU" smtClean="0"/>
              <a:t>10.04.2018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21434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CF79F6-6F24-4F3B-A69C-2D12F40F5BCB}" type="datetimeFigureOut">
              <a:rPr lang="ru-RU" smtClean="0"/>
              <a:t>10.04.2018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57571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CF79F6-6F24-4F3B-A69C-2D12F40F5BCB}" type="datetimeFigureOut">
              <a:rPr lang="ru-RU" smtClean="0"/>
              <a:t>10.04.2018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CCA97B-0D2A-482A-8DA0-E3ABE0F8784C}" type="slidenum">
              <a:rPr lang="ru-RU" smtClean="0"/>
              <a:t>‹#›</a:t>
            </a:fld>
            <a:endParaRPr lang="ru-RU"/>
          </a:p>
        </p:txBody>
      </p:sp>
    </p:spTree>
    <p:extLst>
      <p:ext uri="{BB962C8B-B14F-4D97-AF65-F5344CB8AC3E}">
        <p14:creationId xmlns:p14="http://schemas.microsoft.com/office/powerpoint/2010/main" val="153040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F79F6-6F24-4F3B-A69C-2D12F40F5BCB}" type="datetimeFigureOut">
              <a:rPr lang="ru-RU" smtClean="0"/>
              <a:t>10.04.2018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CCA97B-0D2A-482A-8DA0-E3ABE0F8784C}" type="slidenum">
              <a:rPr lang="ru-RU" smtClean="0"/>
              <a:t>‹#›</a:t>
            </a:fld>
            <a:endParaRPr lang="ru-RU"/>
          </a:p>
        </p:txBody>
      </p:sp>
    </p:spTree>
    <p:extLst>
      <p:ext uri="{BB962C8B-B14F-4D97-AF65-F5344CB8AC3E}">
        <p14:creationId xmlns:p14="http://schemas.microsoft.com/office/powerpoint/2010/main" val="310816699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gaziantepsafirotel.com/en/"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drive.google.com/open?id=1qCUpuxzX_vehKtv0oDjJHRreekUqyvLZ&amp;usp=sharing"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c.europa.eu/programmes/erasmus-plus/resources/distance-calculator_en"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visa.gov.tr/en/"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xe.com/currencyconverter/convert/?Amount=1&amp;From=EUR&amp;To=TRY"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worldweatheronline.com/gaziantep-weather/gaziantep/tr.aspx?wwo_r=srch"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ofdagi@gmail.com" TargetMode="External"/><Relationship Id="rId2" Type="http://schemas.openxmlformats.org/officeDocument/2006/relationships/hyperlink" Target="http://www.sofdagi.com/"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ofdagi@gmail.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oo.gl/forms/nAgcXRLejGVeQ5eJ2"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08691" y="1545021"/>
            <a:ext cx="7876126" cy="1770091"/>
          </a:xfrm>
        </p:spPr>
        <p:txBody>
          <a:bodyPr/>
          <a:lstStyle/>
          <a:p>
            <a:r>
              <a:rPr lang="en-US" dirty="0"/>
              <a:t>Missing </a:t>
            </a:r>
            <a:r>
              <a:rPr lang="en-US" dirty="0" smtClean="0"/>
              <a:t>Opportunity:</a:t>
            </a:r>
            <a:br>
              <a:rPr lang="en-US" dirty="0" smtClean="0"/>
            </a:br>
            <a:r>
              <a:rPr lang="en-US" dirty="0" smtClean="0"/>
              <a:t>Migrants </a:t>
            </a:r>
            <a:r>
              <a:rPr lang="en-US" dirty="0"/>
              <a:t>and Refugees</a:t>
            </a:r>
            <a:endParaRPr lang="ru-RU" dirty="0"/>
          </a:p>
        </p:txBody>
      </p:sp>
      <p:sp>
        <p:nvSpPr>
          <p:cNvPr id="3" name="Подзаголовок 2"/>
          <p:cNvSpPr>
            <a:spLocks noGrp="1"/>
          </p:cNvSpPr>
          <p:nvPr>
            <p:ph type="subTitle" idx="1"/>
          </p:nvPr>
        </p:nvSpPr>
        <p:spPr>
          <a:xfrm>
            <a:off x="1208691" y="3315112"/>
            <a:ext cx="7766936" cy="1096899"/>
          </a:xfrm>
        </p:spPr>
        <p:txBody>
          <a:bodyPr>
            <a:noAutofit/>
          </a:bodyPr>
          <a:lstStyle/>
          <a:p>
            <a:r>
              <a:rPr lang="en-US" sz="2500" dirty="0" smtClean="0"/>
              <a:t>Training Course</a:t>
            </a:r>
          </a:p>
          <a:p>
            <a:r>
              <a:rPr lang="en-US" sz="2500" dirty="0" smtClean="0"/>
              <a:t/>
            </a:r>
            <a:br>
              <a:rPr lang="en-US" sz="2500" dirty="0" smtClean="0"/>
            </a:br>
            <a:r>
              <a:rPr lang="en-US" sz="2500" dirty="0" smtClean="0"/>
              <a:t>Gaziantep, Turkey</a:t>
            </a:r>
          </a:p>
          <a:p>
            <a:r>
              <a:rPr lang="tr-TR" sz="2500" dirty="0" smtClean="0"/>
              <a:t>18</a:t>
            </a:r>
            <a:r>
              <a:rPr lang="en-US" sz="2500" dirty="0" smtClean="0"/>
              <a:t>.0</a:t>
            </a:r>
            <a:r>
              <a:rPr lang="tr-TR" sz="2500" dirty="0" smtClean="0"/>
              <a:t>6</a:t>
            </a:r>
            <a:r>
              <a:rPr lang="en-US" sz="2500" dirty="0" smtClean="0"/>
              <a:t>.2018 – </a:t>
            </a:r>
            <a:r>
              <a:rPr lang="tr-TR" sz="2500" dirty="0" smtClean="0"/>
              <a:t>24</a:t>
            </a:r>
            <a:r>
              <a:rPr lang="en-US" sz="2500" dirty="0" smtClean="0"/>
              <a:t>.0</a:t>
            </a:r>
            <a:r>
              <a:rPr lang="tr-TR" sz="2500" dirty="0" smtClean="0"/>
              <a:t>6</a:t>
            </a:r>
            <a:r>
              <a:rPr lang="en-US" sz="2500" dirty="0" smtClean="0"/>
              <a:t>.2018</a:t>
            </a:r>
          </a:p>
        </p:txBody>
      </p:sp>
      <p:pic>
        <p:nvPicPr>
          <p:cNvPr id="3074"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76" y="6182102"/>
            <a:ext cx="1995055" cy="42525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601" y="5855669"/>
            <a:ext cx="2554378" cy="941677"/>
          </a:xfrm>
          <a:prstGeom prst="rect">
            <a:avLst/>
          </a:prstGeom>
        </p:spPr>
      </p:pic>
    </p:spTree>
    <p:extLst>
      <p:ext uri="{BB962C8B-B14F-4D97-AF65-F5344CB8AC3E}">
        <p14:creationId xmlns:p14="http://schemas.microsoft.com/office/powerpoint/2010/main" val="4217598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77334" y="609600"/>
            <a:ext cx="8596668" cy="672662"/>
          </a:xfrm>
        </p:spPr>
        <p:txBody>
          <a:bodyPr/>
          <a:lstStyle/>
          <a:p>
            <a:pPr algn="ctr"/>
            <a:r>
              <a:rPr lang="en-US" dirty="0"/>
              <a:t>Participant’s profile	</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100013433"/>
              </p:ext>
            </p:extLst>
          </p:nvPr>
        </p:nvGraphicFramePr>
        <p:xfrm>
          <a:off x="3209519" y="1317427"/>
          <a:ext cx="3742266" cy="5172860"/>
        </p:xfrm>
        <a:graphic>
          <a:graphicData uri="http://schemas.openxmlformats.org/drawingml/2006/table">
            <a:tbl>
              <a:tblPr firstRow="1" bandRow="1">
                <a:tableStyleId>{5C22544A-7EE6-4342-B048-85BDC9FD1C3A}</a:tableStyleId>
              </a:tblPr>
              <a:tblGrid>
                <a:gridCol w="2274677">
                  <a:extLst>
                    <a:ext uri="{9D8B030D-6E8A-4147-A177-3AD203B41FA5}">
                      <a16:colId xmlns:a16="http://schemas.microsoft.com/office/drawing/2014/main" xmlns="" val="3711028831"/>
                    </a:ext>
                  </a:extLst>
                </a:gridCol>
                <a:gridCol w="1467589">
                  <a:extLst>
                    <a:ext uri="{9D8B030D-6E8A-4147-A177-3AD203B41FA5}">
                      <a16:colId xmlns:a16="http://schemas.microsoft.com/office/drawing/2014/main" xmlns="" val="558352414"/>
                    </a:ext>
                  </a:extLst>
                </a:gridCol>
              </a:tblGrid>
              <a:tr h="749256">
                <a:tc>
                  <a:txBody>
                    <a:bodyPr/>
                    <a:lstStyle/>
                    <a:p>
                      <a:pPr algn="ctr"/>
                      <a:r>
                        <a:rPr lang="en-US" dirty="0" smtClean="0"/>
                        <a:t>Country</a:t>
                      </a:r>
                      <a:endParaRPr lang="ru-RU" dirty="0"/>
                    </a:p>
                  </a:txBody>
                  <a:tcPr anchor="ctr"/>
                </a:tc>
                <a:tc>
                  <a:txBody>
                    <a:bodyPr/>
                    <a:lstStyle/>
                    <a:p>
                      <a:pPr algn="ctr"/>
                      <a:r>
                        <a:rPr lang="en-US" dirty="0" smtClean="0"/>
                        <a:t>How many people</a:t>
                      </a:r>
                      <a:endParaRPr lang="ru-RU" dirty="0"/>
                    </a:p>
                  </a:txBody>
                  <a:tcPr anchor="ctr"/>
                </a:tc>
                <a:extLst>
                  <a:ext uri="{0D108BD9-81ED-4DB2-BD59-A6C34878D82A}">
                    <a16:rowId xmlns:a16="http://schemas.microsoft.com/office/drawing/2014/main" xmlns="" val="2893876885"/>
                  </a:ext>
                </a:extLst>
              </a:tr>
              <a:tr h="43409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dirty="0" smtClean="0"/>
                        <a:t>United </a:t>
                      </a:r>
                      <a:r>
                        <a:rPr lang="tr-TR" dirty="0" err="1" smtClean="0"/>
                        <a:t>Kingdom</a:t>
                      </a:r>
                      <a:endParaRPr lang="de-DE" dirty="0" smtClean="0"/>
                    </a:p>
                  </a:txBody>
                  <a:tcPr anchor="ctr"/>
                </a:tc>
                <a:tc>
                  <a:txBody>
                    <a:bodyPr/>
                    <a:lstStyle/>
                    <a:p>
                      <a:pPr algn="ctr"/>
                      <a:r>
                        <a:rPr lang="en-US" dirty="0" smtClean="0"/>
                        <a:t>3</a:t>
                      </a:r>
                      <a:endParaRPr lang="ru-RU" dirty="0"/>
                    </a:p>
                  </a:txBody>
                  <a:tcPr anchor="ctr"/>
                </a:tc>
                <a:extLst>
                  <a:ext uri="{0D108BD9-81ED-4DB2-BD59-A6C34878D82A}">
                    <a16:rowId xmlns:a16="http://schemas.microsoft.com/office/drawing/2014/main" xmlns="" val="1241196587"/>
                  </a:ext>
                </a:extLst>
              </a:tr>
              <a:tr h="7492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err="1" smtClean="0"/>
                        <a:t>Greece</a:t>
                      </a:r>
                      <a:endParaRPr lang="de-DE" dirty="0" smtClean="0"/>
                    </a:p>
                  </a:txBody>
                  <a:tcPr anchor="ctr"/>
                </a:tc>
                <a:tc>
                  <a:txBody>
                    <a:bodyPr/>
                    <a:lstStyle/>
                    <a:p>
                      <a:pPr algn="ctr"/>
                      <a:r>
                        <a:rPr lang="en-US" dirty="0" smtClean="0"/>
                        <a:t>3</a:t>
                      </a:r>
                      <a:endParaRPr lang="ru-RU" dirty="0"/>
                    </a:p>
                  </a:txBody>
                  <a:tcPr anchor="ctr"/>
                </a:tc>
                <a:extLst>
                  <a:ext uri="{0D108BD9-81ED-4DB2-BD59-A6C34878D82A}">
                    <a16:rowId xmlns:a16="http://schemas.microsoft.com/office/drawing/2014/main" xmlns="" val="3517201835"/>
                  </a:ext>
                </a:extLst>
              </a:tr>
              <a:tr h="434093">
                <a:tc>
                  <a:txBody>
                    <a:bodyPr/>
                    <a:lstStyle/>
                    <a:p>
                      <a:pPr algn="ctr"/>
                      <a:r>
                        <a:rPr lang="de-DE" dirty="0" err="1" smtClean="0"/>
                        <a:t>Italy</a:t>
                      </a:r>
                      <a:endParaRPr lang="de-DE" dirty="0" smtClean="0"/>
                    </a:p>
                  </a:txBody>
                  <a:tcPr anchor="ctr"/>
                </a:tc>
                <a:tc>
                  <a:txBody>
                    <a:bodyPr/>
                    <a:lstStyle/>
                    <a:p>
                      <a:pPr algn="ctr"/>
                      <a:r>
                        <a:rPr lang="en-US" dirty="0" smtClean="0"/>
                        <a:t>3</a:t>
                      </a:r>
                      <a:endParaRPr lang="ru-RU" dirty="0"/>
                    </a:p>
                  </a:txBody>
                  <a:tcPr anchor="ctr"/>
                </a:tc>
                <a:extLst>
                  <a:ext uri="{0D108BD9-81ED-4DB2-BD59-A6C34878D82A}">
                    <a16:rowId xmlns:a16="http://schemas.microsoft.com/office/drawing/2014/main" xmlns="" val="4268479894"/>
                  </a:ext>
                </a:extLst>
              </a:tr>
              <a:tr h="7492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err="1" smtClean="0"/>
                        <a:t>Norway</a:t>
                      </a:r>
                      <a:endParaRPr lang="de-DE" dirty="0" smtClean="0"/>
                    </a:p>
                  </a:txBody>
                  <a:tcPr anchor="ctr"/>
                </a:tc>
                <a:tc>
                  <a:txBody>
                    <a:bodyPr/>
                    <a:lstStyle/>
                    <a:p>
                      <a:pPr algn="ctr"/>
                      <a:r>
                        <a:rPr lang="en-US" dirty="0" smtClean="0"/>
                        <a:t>3</a:t>
                      </a:r>
                      <a:endParaRPr lang="ru-RU" dirty="0"/>
                    </a:p>
                  </a:txBody>
                  <a:tcPr anchor="ctr"/>
                </a:tc>
                <a:extLst>
                  <a:ext uri="{0D108BD9-81ED-4DB2-BD59-A6C34878D82A}">
                    <a16:rowId xmlns:a16="http://schemas.microsoft.com/office/drawing/2014/main" xmlns="" val="669548894"/>
                  </a:ext>
                </a:extLst>
              </a:tr>
              <a:tr h="43409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err="1" smtClean="0"/>
                        <a:t>Romaia</a:t>
                      </a:r>
                      <a:endParaRPr lang="de-DE" dirty="0" smtClean="0"/>
                    </a:p>
                  </a:txBody>
                  <a:tcPr anchor="ctr"/>
                </a:tc>
                <a:tc>
                  <a:txBody>
                    <a:bodyPr/>
                    <a:lstStyle/>
                    <a:p>
                      <a:pPr algn="ctr"/>
                      <a:r>
                        <a:rPr lang="en-US" dirty="0" smtClean="0"/>
                        <a:t>3</a:t>
                      </a:r>
                      <a:endParaRPr lang="ru-RU" dirty="0"/>
                    </a:p>
                  </a:txBody>
                  <a:tcPr anchor="ctr"/>
                </a:tc>
                <a:extLst>
                  <a:ext uri="{0D108BD9-81ED-4DB2-BD59-A6C34878D82A}">
                    <a16:rowId xmlns:a16="http://schemas.microsoft.com/office/drawing/2014/main" xmlns="" val="2101299987"/>
                  </a:ext>
                </a:extLst>
              </a:tr>
              <a:tr h="43409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Spain</a:t>
                      </a:r>
                    </a:p>
                  </a:txBody>
                  <a:tcPr anchor="ctr"/>
                </a:tc>
                <a:tc>
                  <a:txBody>
                    <a:bodyPr/>
                    <a:lstStyle/>
                    <a:p>
                      <a:pPr algn="ctr"/>
                      <a:r>
                        <a:rPr lang="en-US" dirty="0" smtClean="0"/>
                        <a:t>3</a:t>
                      </a:r>
                      <a:endParaRPr lang="tr-TR" dirty="0" smtClean="0"/>
                    </a:p>
                  </a:txBody>
                  <a:tcPr anchor="ctr"/>
                </a:tc>
                <a:extLst>
                  <a:ext uri="{0D108BD9-81ED-4DB2-BD59-A6C34878D82A}">
                    <a16:rowId xmlns:a16="http://schemas.microsoft.com/office/drawing/2014/main" xmlns="" val="3482335545"/>
                  </a:ext>
                </a:extLst>
              </a:tr>
              <a:tr h="10171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dirty="0" err="1" smtClean="0"/>
                        <a:t>Turkey</a:t>
                      </a:r>
                      <a:endParaRPr lang="de-DE" dirty="0" smtClean="0"/>
                    </a:p>
                  </a:txBody>
                  <a:tcPr anchor="ctr"/>
                </a:tc>
                <a:tc>
                  <a:txBody>
                    <a:bodyPr/>
                    <a:lstStyle/>
                    <a:p>
                      <a:pPr algn="ctr"/>
                      <a:r>
                        <a:rPr lang="tr-TR" dirty="0" err="1" smtClean="0"/>
                        <a:t>Turkish</a:t>
                      </a:r>
                      <a:r>
                        <a:rPr lang="tr-TR" dirty="0" smtClean="0"/>
                        <a:t> </a:t>
                      </a:r>
                      <a:r>
                        <a:rPr lang="tr-TR" dirty="0" err="1" smtClean="0"/>
                        <a:t>Participants</a:t>
                      </a:r>
                      <a:r>
                        <a:rPr lang="tr-TR" dirty="0" smtClean="0"/>
                        <a:t> </a:t>
                      </a:r>
                      <a:r>
                        <a:rPr lang="tr-TR" dirty="0" err="1" smtClean="0"/>
                        <a:t>already</a:t>
                      </a:r>
                      <a:r>
                        <a:rPr lang="tr-TR" dirty="0" smtClean="0"/>
                        <a:t> </a:t>
                      </a:r>
                      <a:r>
                        <a:rPr lang="tr-TR" dirty="0" err="1" smtClean="0"/>
                        <a:t>chosen</a:t>
                      </a:r>
                      <a:endParaRPr lang="tr-TR" dirty="0" smtClean="0"/>
                    </a:p>
                  </a:txBody>
                  <a:tcPr anchor="ctr"/>
                </a:tc>
              </a:tr>
            </a:tbl>
          </a:graphicData>
        </a:graphic>
      </p:graphicFrame>
      <p:pic>
        <p:nvPicPr>
          <p:cNvPr id="7"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608879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51338"/>
          </a:xfrm>
        </p:spPr>
        <p:txBody>
          <a:bodyPr/>
          <a:lstStyle/>
          <a:p>
            <a:r>
              <a:rPr lang="en-US" dirty="0" smtClean="0"/>
              <a:t>Additional important information</a:t>
            </a:r>
            <a:endParaRPr lang="ru-RU" dirty="0"/>
          </a:p>
        </p:txBody>
      </p:sp>
      <p:sp>
        <p:nvSpPr>
          <p:cNvPr id="3" name="Объект 2"/>
          <p:cNvSpPr>
            <a:spLocks noGrp="1"/>
          </p:cNvSpPr>
          <p:nvPr>
            <p:ph idx="1"/>
          </p:nvPr>
        </p:nvSpPr>
        <p:spPr>
          <a:xfrm>
            <a:off x="677334" y="1460938"/>
            <a:ext cx="8596668" cy="5002924"/>
          </a:xfrm>
        </p:spPr>
        <p:txBody>
          <a:bodyPr>
            <a:normAutofit/>
          </a:bodyPr>
          <a:lstStyle/>
          <a:p>
            <a:r>
              <a:rPr lang="en-US" dirty="0" smtClean="0"/>
              <a:t>Language: while training we will use English language</a:t>
            </a:r>
          </a:p>
          <a:p>
            <a:r>
              <a:rPr lang="en-US" dirty="0" smtClean="0"/>
              <a:t>Dress code: no dress code</a:t>
            </a:r>
          </a:p>
          <a:p>
            <a:r>
              <a:rPr lang="en-US" dirty="0" smtClean="0"/>
              <a:t>Clothes type: according to weather(look chapter </a:t>
            </a:r>
            <a:r>
              <a:rPr lang="en-US" b="1" dirty="0" smtClean="0"/>
              <a:t>Other useful information </a:t>
            </a:r>
            <a:r>
              <a:rPr lang="en-US" dirty="0" smtClean="0"/>
              <a:t>of this info kit)</a:t>
            </a:r>
          </a:p>
          <a:p>
            <a:r>
              <a:rPr lang="en-US" dirty="0" smtClean="0"/>
              <a:t>Clothes: </a:t>
            </a:r>
            <a:r>
              <a:rPr lang="en-US" dirty="0"/>
              <a:t>Slippers, if you think that you need</a:t>
            </a:r>
          </a:p>
          <a:p>
            <a:r>
              <a:rPr lang="en-US" dirty="0" smtClean="0"/>
              <a:t>Costs: there’s no participation fee</a:t>
            </a:r>
          </a:p>
          <a:p>
            <a:r>
              <a:rPr lang="en-US" dirty="0" smtClean="0"/>
              <a:t>Tickets: try to by both tickets(here and back) at once</a:t>
            </a:r>
          </a:p>
          <a:p>
            <a:r>
              <a:rPr lang="en-US" dirty="0" smtClean="0"/>
              <a:t>Tickets: Send us your tickets, as you bought them</a:t>
            </a:r>
          </a:p>
          <a:p>
            <a:r>
              <a:rPr lang="en-US" dirty="0" smtClean="0"/>
              <a:t>Medicaments: take it with you, if you know, that you might need it</a:t>
            </a:r>
          </a:p>
          <a:p>
            <a:r>
              <a:rPr lang="en-US" dirty="0" smtClean="0"/>
              <a:t>Insurance: take your insurance card with you</a:t>
            </a:r>
          </a:p>
          <a:p>
            <a:r>
              <a:rPr lang="en-US" dirty="0" smtClean="0"/>
              <a:t>Attention: </a:t>
            </a:r>
            <a:r>
              <a:rPr lang="en-US" dirty="0"/>
              <a:t>prepare your staff beforehand </a:t>
            </a:r>
            <a:r>
              <a:rPr lang="en-US" dirty="0" smtClean="0"/>
              <a:t>and be sure, that you did not forget something</a:t>
            </a:r>
          </a:p>
        </p:txBody>
      </p:sp>
      <p:pic>
        <p:nvPicPr>
          <p:cNvPr id="4"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278724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Accommodation</a:t>
            </a:r>
            <a:endParaRPr lang="ru-RU" dirty="0"/>
          </a:p>
        </p:txBody>
      </p:sp>
      <p:sp>
        <p:nvSpPr>
          <p:cNvPr id="3" name="Объект 2"/>
          <p:cNvSpPr>
            <a:spLocks noGrp="1"/>
          </p:cNvSpPr>
          <p:nvPr>
            <p:ph idx="1"/>
          </p:nvPr>
        </p:nvSpPr>
        <p:spPr>
          <a:xfrm>
            <a:off x="677334" y="1270000"/>
            <a:ext cx="8596668" cy="3880773"/>
          </a:xfrm>
        </p:spPr>
        <p:txBody>
          <a:bodyPr/>
          <a:lstStyle/>
          <a:p>
            <a:r>
              <a:rPr lang="en-US" dirty="0" err="1" smtClean="0"/>
              <a:t>Safir</a:t>
            </a:r>
            <a:r>
              <a:rPr lang="en-US" dirty="0" smtClean="0"/>
              <a:t> Hotel </a:t>
            </a:r>
            <a:r>
              <a:rPr lang="en-US" dirty="0" err="1" smtClean="0"/>
              <a:t>Adress</a:t>
            </a:r>
            <a:r>
              <a:rPr lang="tr-TR" dirty="0" smtClean="0"/>
              <a:t> and link</a:t>
            </a:r>
            <a:r>
              <a:rPr lang="en-US" dirty="0" smtClean="0"/>
              <a:t>:</a:t>
            </a:r>
            <a:r>
              <a:rPr lang="tr-TR" dirty="0" smtClean="0"/>
              <a:t> </a:t>
            </a:r>
            <a:r>
              <a:rPr lang="en-US" dirty="0" err="1">
                <a:hlinkClick r:id="rId2"/>
              </a:rPr>
              <a:t>Safir</a:t>
            </a:r>
            <a:r>
              <a:rPr lang="en-US" dirty="0">
                <a:hlinkClick r:id="rId2"/>
              </a:rPr>
              <a:t> </a:t>
            </a:r>
            <a:r>
              <a:rPr lang="en-US" dirty="0" smtClean="0">
                <a:hlinkClick r:id="rId2"/>
              </a:rPr>
              <a:t>Hotel</a:t>
            </a:r>
            <a:r>
              <a:rPr lang="de-DE" dirty="0" smtClean="0"/>
              <a:t>,</a:t>
            </a:r>
            <a:r>
              <a:rPr lang="en-US" dirty="0" smtClean="0"/>
              <a:t> </a:t>
            </a:r>
            <a:r>
              <a:rPr lang="de-DE" dirty="0"/>
              <a:t>Sani </a:t>
            </a:r>
            <a:r>
              <a:rPr lang="de-DE" dirty="0" err="1"/>
              <a:t>Konukoğlu</a:t>
            </a:r>
            <a:r>
              <a:rPr lang="de-DE" dirty="0"/>
              <a:t> </a:t>
            </a:r>
            <a:r>
              <a:rPr lang="de-DE" dirty="0" err="1"/>
              <a:t>Bulvarı</a:t>
            </a:r>
            <a:r>
              <a:rPr lang="de-DE" dirty="0"/>
              <a:t> </a:t>
            </a:r>
            <a:r>
              <a:rPr lang="de-DE" dirty="0" err="1"/>
              <a:t>No</a:t>
            </a:r>
            <a:r>
              <a:rPr lang="de-DE" dirty="0"/>
              <a:t> : 38 ( </a:t>
            </a:r>
            <a:r>
              <a:rPr lang="de-DE" dirty="0" err="1"/>
              <a:t>İpekyolu</a:t>
            </a:r>
            <a:r>
              <a:rPr lang="de-DE" dirty="0"/>
              <a:t> ) </a:t>
            </a:r>
            <a:r>
              <a:rPr lang="de-DE" dirty="0" err="1"/>
              <a:t>Pk</a:t>
            </a:r>
            <a:r>
              <a:rPr lang="de-DE" dirty="0"/>
              <a:t>: 27500 </a:t>
            </a:r>
            <a:r>
              <a:rPr lang="de-DE" dirty="0" err="1"/>
              <a:t>Şehitkamil</a:t>
            </a:r>
            <a:r>
              <a:rPr lang="de-DE" dirty="0"/>
              <a:t>, 27500</a:t>
            </a:r>
            <a:r>
              <a:rPr lang="en-US" dirty="0" smtClean="0"/>
              <a:t> </a:t>
            </a:r>
          </a:p>
          <a:p>
            <a:endParaRPr lang="en-US"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993825"/>
            <a:ext cx="8596668" cy="4577671"/>
          </a:xfrm>
          <a:prstGeom prst="rect">
            <a:avLst/>
          </a:prstGeom>
        </p:spPr>
      </p:pic>
      <p:pic>
        <p:nvPicPr>
          <p:cNvPr id="9" name="Picture 2" descr="Картинки по запросу erasm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3700317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353787"/>
            <a:ext cx="8596668" cy="5095811"/>
          </a:xfrm>
          <a:prstGeom prst="rect">
            <a:avLst/>
          </a:prstGeom>
        </p:spPr>
      </p:pic>
      <p:sp>
        <p:nvSpPr>
          <p:cNvPr id="6" name="Заголовок 1"/>
          <p:cNvSpPr>
            <a:spLocks noGrp="1"/>
          </p:cNvSpPr>
          <p:nvPr>
            <p:ph type="title"/>
          </p:nvPr>
        </p:nvSpPr>
        <p:spPr>
          <a:xfrm>
            <a:off x="677334" y="609600"/>
            <a:ext cx="8596668" cy="1320800"/>
          </a:xfrm>
        </p:spPr>
        <p:txBody>
          <a:bodyPr/>
          <a:lstStyle/>
          <a:p>
            <a:r>
              <a:rPr lang="en-US" dirty="0"/>
              <a:t>Accommodation</a:t>
            </a:r>
            <a:endParaRPr lang="ru-RU" dirty="0"/>
          </a:p>
        </p:txBody>
      </p:sp>
      <p:pic>
        <p:nvPicPr>
          <p:cNvPr id="8" name="Picture 2" descr="Картинки по запросу erasmu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1512296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388753"/>
            <a:ext cx="8596669" cy="5126172"/>
          </a:xfrm>
          <a:prstGeom prst="rect">
            <a:avLst/>
          </a:prstGeom>
        </p:spPr>
      </p:pic>
      <p:sp>
        <p:nvSpPr>
          <p:cNvPr id="5" name="Заголовок 1"/>
          <p:cNvSpPr>
            <a:spLocks noGrp="1"/>
          </p:cNvSpPr>
          <p:nvPr>
            <p:ph type="title"/>
          </p:nvPr>
        </p:nvSpPr>
        <p:spPr>
          <a:xfrm>
            <a:off x="677334" y="609600"/>
            <a:ext cx="8596668" cy="1320800"/>
          </a:xfrm>
        </p:spPr>
        <p:txBody>
          <a:bodyPr/>
          <a:lstStyle/>
          <a:p>
            <a:r>
              <a:rPr lang="en-US" dirty="0"/>
              <a:t>Accommodation</a:t>
            </a:r>
            <a:endParaRPr lang="ru-RU" dirty="0"/>
          </a:p>
        </p:txBody>
      </p:sp>
      <p:pic>
        <p:nvPicPr>
          <p:cNvPr id="8" name="Picture 2" descr="Картинки по запросу erasmu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1703095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60400"/>
          </a:xfrm>
        </p:spPr>
        <p:txBody>
          <a:bodyPr/>
          <a:lstStyle/>
          <a:p>
            <a:r>
              <a:rPr lang="en-US" dirty="0"/>
              <a:t>Accommodation</a:t>
            </a:r>
            <a:endParaRPr lang="ru-RU" dirty="0"/>
          </a:p>
        </p:txBody>
      </p:sp>
      <p:sp>
        <p:nvSpPr>
          <p:cNvPr id="3" name="Объект 2"/>
          <p:cNvSpPr>
            <a:spLocks noGrp="1"/>
          </p:cNvSpPr>
          <p:nvPr>
            <p:ph idx="1"/>
          </p:nvPr>
        </p:nvSpPr>
        <p:spPr>
          <a:xfrm>
            <a:off x="677334" y="1270000"/>
            <a:ext cx="8596668" cy="3880773"/>
          </a:xfrm>
        </p:spPr>
        <p:txBody>
          <a:bodyPr/>
          <a:lstStyle/>
          <a:p>
            <a:r>
              <a:rPr lang="en-US" dirty="0" smtClean="0"/>
              <a:t>Food will be provided 3 times per day + 2 coffee breaks</a:t>
            </a:r>
            <a:endParaRPr lang="ru-RU" dirty="0"/>
          </a:p>
        </p:txBody>
      </p:sp>
      <p:pic>
        <p:nvPicPr>
          <p:cNvPr id="1026" name="Picture 2" descr="Картинки по запросу hotel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38" y="2293106"/>
            <a:ext cx="4360756" cy="3054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coffee br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294" y="2293106"/>
            <a:ext cx="4366708" cy="3058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Картинки по запросу erasm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138002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270000"/>
            <a:ext cx="8596668" cy="3880773"/>
          </a:xfrm>
        </p:spPr>
        <p:txBody>
          <a:bodyPr/>
          <a:lstStyle/>
          <a:p>
            <a:r>
              <a:rPr lang="en-US" dirty="0"/>
              <a:t>Airport located</a:t>
            </a:r>
            <a:r>
              <a:rPr lang="ru-RU" dirty="0"/>
              <a:t> </a:t>
            </a:r>
            <a:r>
              <a:rPr lang="en-US" dirty="0" smtClean="0"/>
              <a:t>out of Gaziantep</a:t>
            </a:r>
            <a:endParaRPr lang="en-US" dirty="0"/>
          </a:p>
          <a:p>
            <a:endParaRPr lang="ru-RU" dirty="0"/>
          </a:p>
        </p:txBody>
      </p:sp>
      <p:sp>
        <p:nvSpPr>
          <p:cNvPr id="4" name="Заголовок 1"/>
          <p:cNvSpPr>
            <a:spLocks noGrp="1"/>
          </p:cNvSpPr>
          <p:nvPr>
            <p:ph type="title"/>
          </p:nvPr>
        </p:nvSpPr>
        <p:spPr>
          <a:xfrm>
            <a:off x="677334" y="609600"/>
            <a:ext cx="8596668" cy="1320800"/>
          </a:xfrm>
        </p:spPr>
        <p:txBody>
          <a:bodyPr/>
          <a:lstStyle/>
          <a:p>
            <a:r>
              <a:rPr lang="de-DE" dirty="0" err="1"/>
              <a:t>How</a:t>
            </a:r>
            <a:r>
              <a:rPr lang="de-DE" dirty="0"/>
              <a:t> </a:t>
            </a:r>
            <a:r>
              <a:rPr lang="de-DE" dirty="0" err="1"/>
              <a:t>to</a:t>
            </a:r>
            <a:r>
              <a:rPr lang="de-DE" dirty="0"/>
              <a:t> </a:t>
            </a:r>
            <a:r>
              <a:rPr lang="de-DE" dirty="0" err="1"/>
              <a:t>reach</a:t>
            </a:r>
            <a:r>
              <a:rPr lang="de-DE" dirty="0"/>
              <a:t>?</a:t>
            </a:r>
            <a:endParaRPr lang="ru-RU" dirty="0"/>
          </a:p>
        </p:txBody>
      </p:sp>
      <p:pic>
        <p:nvPicPr>
          <p:cNvPr id="7"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pic>
        <p:nvPicPr>
          <p:cNvPr id="9" name="Picture 2" descr="Картинки по запросу Safir hotel Gaziantep Sani Konukoğlu Bulvarı No : 38 ( İpekyolu ) Pk: 27500 Şehitkamil, 27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3" y="2241510"/>
            <a:ext cx="7210425" cy="405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0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270000"/>
            <a:ext cx="8596668" cy="3880773"/>
          </a:xfrm>
        </p:spPr>
        <p:txBody>
          <a:bodyPr/>
          <a:lstStyle/>
          <a:p>
            <a:r>
              <a:rPr lang="en-US" dirty="0"/>
              <a:t>From the Airport you will have to take local bus, called </a:t>
            </a:r>
            <a:r>
              <a:rPr lang="tr-TR" sz="2300" b="1" dirty="0" smtClean="0"/>
              <a:t>Havaş</a:t>
            </a:r>
            <a:r>
              <a:rPr lang="en-US" dirty="0" smtClean="0"/>
              <a:t>. The price of one ticket is 9 TL</a:t>
            </a:r>
            <a:r>
              <a:rPr lang="tr-TR" sz="2300" b="1" dirty="0"/>
              <a:t/>
            </a:r>
            <a:br>
              <a:rPr lang="tr-TR" sz="2300" b="1" dirty="0"/>
            </a:br>
            <a:endParaRPr lang="tr-TR" dirty="0" smtClean="0"/>
          </a:p>
        </p:txBody>
      </p:sp>
      <p:pic>
        <p:nvPicPr>
          <p:cNvPr id="2050" name="Picture 2" descr="Картинки по запросу havaş oto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241510"/>
            <a:ext cx="7620000" cy="4057650"/>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a:spLocks noGrp="1"/>
          </p:cNvSpPr>
          <p:nvPr>
            <p:ph type="title"/>
          </p:nvPr>
        </p:nvSpPr>
        <p:spPr>
          <a:xfrm>
            <a:off x="677334" y="609600"/>
            <a:ext cx="8596668" cy="1320800"/>
          </a:xfrm>
        </p:spPr>
        <p:txBody>
          <a:bodyPr/>
          <a:lstStyle/>
          <a:p>
            <a:r>
              <a:rPr lang="de-DE" dirty="0" err="1"/>
              <a:t>How</a:t>
            </a:r>
            <a:r>
              <a:rPr lang="de-DE" dirty="0"/>
              <a:t> </a:t>
            </a:r>
            <a:r>
              <a:rPr lang="de-DE" dirty="0" err="1"/>
              <a:t>to</a:t>
            </a:r>
            <a:r>
              <a:rPr lang="de-DE" dirty="0"/>
              <a:t> </a:t>
            </a:r>
            <a:r>
              <a:rPr lang="de-DE" dirty="0" err="1"/>
              <a:t>reach</a:t>
            </a:r>
            <a:r>
              <a:rPr lang="de-DE" dirty="0"/>
              <a:t>?</a:t>
            </a:r>
            <a:endParaRPr lang="ru-RU" dirty="0"/>
          </a:p>
        </p:txBody>
      </p:sp>
      <p:pic>
        <p:nvPicPr>
          <p:cNvPr id="7" name="Picture 2" descr="Картинки по запросу erasmu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826386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270000"/>
            <a:ext cx="8596668" cy="3880773"/>
          </a:xfrm>
        </p:spPr>
        <p:txBody>
          <a:bodyPr/>
          <a:lstStyle/>
          <a:p>
            <a:r>
              <a:rPr lang="en-US" dirty="0" smtClean="0"/>
              <a:t>Show this to drivers: </a:t>
            </a:r>
            <a:br>
              <a:rPr lang="en-US" dirty="0" smtClean="0"/>
            </a:br>
            <a:endParaRPr lang="en-US" dirty="0" smtClean="0"/>
          </a:p>
          <a:p>
            <a:pPr marL="0" indent="0">
              <a:buNone/>
            </a:pPr>
            <a:r>
              <a:rPr lang="en-US" sz="3600" dirty="0" smtClean="0"/>
              <a:t/>
            </a:r>
            <a:br>
              <a:rPr lang="en-US" sz="3600" dirty="0" smtClean="0"/>
            </a:br>
            <a:r>
              <a:rPr lang="en-US" sz="3600" dirty="0" smtClean="0"/>
              <a:t> </a:t>
            </a:r>
            <a:r>
              <a:rPr lang="en-US" sz="3600" dirty="0" err="1" smtClean="0"/>
              <a:t>Hava</a:t>
            </a:r>
            <a:r>
              <a:rPr lang="tr-TR" sz="3600" dirty="0" smtClean="0"/>
              <a:t>ş ofis merkezinde ineceğim</a:t>
            </a:r>
            <a:r>
              <a:rPr lang="en-US" sz="3600" dirty="0" smtClean="0"/>
              <a:t>?</a:t>
            </a:r>
          </a:p>
          <a:p>
            <a:pPr marL="0" indent="0">
              <a:buNone/>
            </a:pPr>
            <a:endParaRPr lang="en-US" sz="3600" dirty="0"/>
          </a:p>
          <a:p>
            <a:pPr marL="0" indent="0">
              <a:buNone/>
            </a:pPr>
            <a:r>
              <a:rPr lang="en-US" dirty="0" smtClean="0"/>
              <a:t>And you will get to central Havas Office</a:t>
            </a:r>
            <a:endParaRPr lang="ru-RU" dirty="0"/>
          </a:p>
        </p:txBody>
      </p:sp>
      <p:sp>
        <p:nvSpPr>
          <p:cNvPr id="6" name="Заголовок 1"/>
          <p:cNvSpPr>
            <a:spLocks noGrp="1"/>
          </p:cNvSpPr>
          <p:nvPr>
            <p:ph type="title"/>
          </p:nvPr>
        </p:nvSpPr>
        <p:spPr>
          <a:xfrm>
            <a:off x="677334" y="609600"/>
            <a:ext cx="8596668" cy="1320800"/>
          </a:xfrm>
        </p:spPr>
        <p:txBody>
          <a:bodyPr/>
          <a:lstStyle/>
          <a:p>
            <a:r>
              <a:rPr lang="de-DE" dirty="0" err="1"/>
              <a:t>How</a:t>
            </a:r>
            <a:r>
              <a:rPr lang="de-DE" dirty="0"/>
              <a:t> </a:t>
            </a:r>
            <a:r>
              <a:rPr lang="de-DE" dirty="0" err="1"/>
              <a:t>to</a:t>
            </a:r>
            <a:r>
              <a:rPr lang="de-DE" dirty="0"/>
              <a:t> </a:t>
            </a:r>
            <a:r>
              <a:rPr lang="de-DE" dirty="0" err="1"/>
              <a:t>reach</a:t>
            </a:r>
            <a:r>
              <a:rPr lang="de-DE" dirty="0"/>
              <a:t>?</a:t>
            </a:r>
            <a:endParaRPr lang="ru-RU" dirty="0"/>
          </a:p>
        </p:txBody>
      </p:sp>
      <p:pic>
        <p:nvPicPr>
          <p:cNvPr id="7"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2662917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818105"/>
            <a:ext cx="3726500" cy="1000235"/>
          </a:xfrm>
        </p:spPr>
        <p:txBody>
          <a:bodyPr>
            <a:noAutofit/>
          </a:bodyPr>
          <a:lstStyle/>
          <a:p>
            <a:r>
              <a:rPr lang="en-US" dirty="0" smtClean="0"/>
              <a:t>From Central office bus stop we will take you by car and drive directly to your Hotel</a:t>
            </a:r>
            <a:endParaRPr lang="ru-RU" dirty="0"/>
          </a:p>
        </p:txBody>
      </p:sp>
      <p:sp>
        <p:nvSpPr>
          <p:cNvPr id="4" name="Заголовок 1"/>
          <p:cNvSpPr>
            <a:spLocks noGrp="1"/>
          </p:cNvSpPr>
          <p:nvPr>
            <p:ph type="title"/>
          </p:nvPr>
        </p:nvSpPr>
        <p:spPr>
          <a:xfrm>
            <a:off x="677334" y="609600"/>
            <a:ext cx="8596668" cy="660400"/>
          </a:xfrm>
        </p:spPr>
        <p:txBody>
          <a:bodyPr/>
          <a:lstStyle/>
          <a:p>
            <a:r>
              <a:rPr lang="de-DE" dirty="0" err="1"/>
              <a:t>How</a:t>
            </a:r>
            <a:r>
              <a:rPr lang="de-DE" dirty="0"/>
              <a:t> </a:t>
            </a:r>
            <a:r>
              <a:rPr lang="de-DE" dirty="0" err="1"/>
              <a:t>to</a:t>
            </a:r>
            <a:r>
              <a:rPr lang="de-DE" dirty="0"/>
              <a:t> </a:t>
            </a:r>
            <a:r>
              <a:rPr lang="de-DE" dirty="0" err="1"/>
              <a:t>reach</a:t>
            </a:r>
            <a:r>
              <a:rPr lang="de-DE" dirty="0"/>
              <a:t>?</a:t>
            </a:r>
            <a:endParaRPr lang="ru-RU" dirty="0"/>
          </a:p>
        </p:txBody>
      </p:sp>
      <p:pic>
        <p:nvPicPr>
          <p:cNvPr id="7"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pic>
        <p:nvPicPr>
          <p:cNvPr id="5" name="Рисунок 4"/>
          <p:cNvPicPr>
            <a:picLocks noChangeAspect="1"/>
          </p:cNvPicPr>
          <p:nvPr/>
        </p:nvPicPr>
        <p:blipFill>
          <a:blip r:embed="rId4"/>
          <a:stretch>
            <a:fillRect/>
          </a:stretch>
        </p:blipFill>
        <p:spPr>
          <a:xfrm>
            <a:off x="4403834" y="1157705"/>
            <a:ext cx="3924300" cy="4819650"/>
          </a:xfrm>
          <a:prstGeom prst="rect">
            <a:avLst/>
          </a:prstGeom>
        </p:spPr>
      </p:pic>
      <p:sp>
        <p:nvSpPr>
          <p:cNvPr id="11" name="Прямоугольник 10"/>
          <p:cNvSpPr/>
          <p:nvPr/>
        </p:nvSpPr>
        <p:spPr>
          <a:xfrm>
            <a:off x="946593" y="4316719"/>
            <a:ext cx="3187982" cy="923330"/>
          </a:xfrm>
          <a:prstGeom prst="rect">
            <a:avLst/>
          </a:prstGeom>
        </p:spPr>
        <p:txBody>
          <a:bodyPr wrap="square">
            <a:spAutoFit/>
          </a:bodyPr>
          <a:lstStyle/>
          <a:p>
            <a:pPr algn="ctr"/>
            <a:r>
              <a:rPr lang="de-DE" dirty="0" err="1" smtClean="0">
                <a:solidFill>
                  <a:schemeClr val="tx2"/>
                </a:solidFill>
              </a:rPr>
              <a:t>By</a:t>
            </a:r>
            <a:r>
              <a:rPr lang="de-DE" dirty="0" smtClean="0">
                <a:solidFill>
                  <a:schemeClr val="tx2"/>
                </a:solidFill>
              </a:rPr>
              <a:t> </a:t>
            </a:r>
            <a:r>
              <a:rPr lang="de-DE" dirty="0" err="1" smtClean="0">
                <a:solidFill>
                  <a:schemeClr val="tx2"/>
                </a:solidFill>
              </a:rPr>
              <a:t>this</a:t>
            </a:r>
            <a:r>
              <a:rPr lang="de-DE" dirty="0" smtClean="0">
                <a:solidFill>
                  <a:schemeClr val="tx2"/>
                </a:solidFill>
              </a:rPr>
              <a:t> link </a:t>
            </a:r>
            <a:r>
              <a:rPr lang="de-DE" dirty="0" err="1" smtClean="0">
                <a:solidFill>
                  <a:schemeClr val="tx2"/>
                </a:solidFill>
              </a:rPr>
              <a:t>of</a:t>
            </a:r>
            <a:r>
              <a:rPr lang="de-DE" dirty="0" smtClean="0">
                <a:solidFill>
                  <a:schemeClr val="tx2"/>
                </a:solidFill>
              </a:rPr>
              <a:t> </a:t>
            </a:r>
            <a:r>
              <a:rPr lang="de-DE" dirty="0" smtClean="0">
                <a:solidFill>
                  <a:schemeClr val="tx2"/>
                </a:solidFill>
                <a:hlinkClick r:id="rId5"/>
              </a:rPr>
              <a:t>Google </a:t>
            </a:r>
            <a:r>
              <a:rPr lang="de-DE" dirty="0" err="1" smtClean="0">
                <a:solidFill>
                  <a:schemeClr val="tx2"/>
                </a:solidFill>
                <a:hlinkClick r:id="rId5"/>
              </a:rPr>
              <a:t>Maps</a:t>
            </a:r>
            <a:r>
              <a:rPr lang="de-DE" dirty="0" smtClean="0">
                <a:solidFill>
                  <a:schemeClr val="tx2"/>
                </a:solidFill>
                <a:hlinkClick r:id="rId5"/>
              </a:rPr>
              <a:t> </a:t>
            </a:r>
            <a:r>
              <a:rPr lang="de-DE" dirty="0" err="1" smtClean="0">
                <a:solidFill>
                  <a:schemeClr val="tx2"/>
                </a:solidFill>
              </a:rPr>
              <a:t>you</a:t>
            </a:r>
            <a:r>
              <a:rPr lang="de-DE" dirty="0" smtClean="0">
                <a:solidFill>
                  <a:schemeClr val="tx2"/>
                </a:solidFill>
              </a:rPr>
              <a:t> will </a:t>
            </a:r>
            <a:r>
              <a:rPr lang="tr-TR" dirty="0" smtClean="0">
                <a:solidFill>
                  <a:schemeClr val="tx2"/>
                </a:solidFill>
              </a:rPr>
              <a:t>see</a:t>
            </a:r>
            <a:r>
              <a:rPr lang="en-US" dirty="0" smtClean="0">
                <a:solidFill>
                  <a:schemeClr val="tx2"/>
                </a:solidFill>
              </a:rPr>
              <a:t> more details, which may help you</a:t>
            </a:r>
            <a:endParaRPr lang="ru-RU" dirty="0">
              <a:solidFill>
                <a:schemeClr val="tx2"/>
              </a:solidFill>
            </a:endParaRPr>
          </a:p>
        </p:txBody>
      </p:sp>
      <p:sp>
        <p:nvSpPr>
          <p:cNvPr id="12" name="Объект 2"/>
          <p:cNvSpPr txBox="1">
            <a:spLocks/>
          </p:cNvSpPr>
          <p:nvPr/>
        </p:nvSpPr>
        <p:spPr>
          <a:xfrm>
            <a:off x="677334" y="3067412"/>
            <a:ext cx="3726500" cy="100023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Wait for us in the office of </a:t>
            </a:r>
            <a:r>
              <a:rPr lang="en-US" dirty="0" err="1" smtClean="0"/>
              <a:t>Hava</a:t>
            </a:r>
            <a:r>
              <a:rPr lang="tr-TR" dirty="0"/>
              <a:t>ş</a:t>
            </a:r>
            <a:endParaRPr lang="ru-RU" dirty="0"/>
          </a:p>
        </p:txBody>
      </p:sp>
    </p:spTree>
    <p:extLst>
      <p:ext uri="{BB962C8B-B14F-4D97-AF65-F5344CB8AC3E}">
        <p14:creationId xmlns:p14="http://schemas.microsoft.com/office/powerpoint/2010/main" val="507629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Table </a:t>
            </a:r>
            <a:r>
              <a:rPr lang="de-DE" dirty="0" err="1"/>
              <a:t>of</a:t>
            </a:r>
            <a:r>
              <a:rPr lang="de-DE" dirty="0"/>
              <a:t> </a:t>
            </a:r>
            <a:r>
              <a:rPr lang="de-DE" dirty="0" err="1"/>
              <a:t>contents</a:t>
            </a:r>
            <a:endParaRPr lang="ru-RU" dirty="0"/>
          </a:p>
        </p:txBody>
      </p:sp>
      <p:sp>
        <p:nvSpPr>
          <p:cNvPr id="3" name="Объект 2"/>
          <p:cNvSpPr>
            <a:spLocks noGrp="1"/>
          </p:cNvSpPr>
          <p:nvPr>
            <p:ph idx="1"/>
          </p:nvPr>
        </p:nvSpPr>
        <p:spPr>
          <a:xfrm>
            <a:off x="677334" y="1270000"/>
            <a:ext cx="8596668" cy="4345314"/>
          </a:xfrm>
        </p:spPr>
        <p:txBody>
          <a:bodyPr/>
          <a:lstStyle/>
          <a:p>
            <a:r>
              <a:rPr lang="en-US" dirty="0" smtClean="0"/>
              <a:t>Page 3-4 		………………… 	Introduction</a:t>
            </a:r>
          </a:p>
          <a:p>
            <a:r>
              <a:rPr lang="en-US" dirty="0" smtClean="0"/>
              <a:t>Page 5</a:t>
            </a:r>
            <a:r>
              <a:rPr lang="tr-TR" dirty="0" smtClean="0"/>
              <a:t>-6-7-8</a:t>
            </a:r>
            <a:r>
              <a:rPr lang="en-US" dirty="0" smtClean="0"/>
              <a:t> ………………… 	Summary of the project</a:t>
            </a:r>
          </a:p>
          <a:p>
            <a:r>
              <a:rPr lang="en-US" dirty="0" smtClean="0"/>
              <a:t>Page </a:t>
            </a:r>
            <a:r>
              <a:rPr lang="tr-TR" dirty="0" smtClean="0"/>
              <a:t>9-10</a:t>
            </a:r>
            <a:r>
              <a:rPr lang="en-US" dirty="0" smtClean="0"/>
              <a:t>		…………………	</a:t>
            </a:r>
            <a:r>
              <a:rPr lang="en-US" dirty="0"/>
              <a:t>Participant’s </a:t>
            </a:r>
            <a:r>
              <a:rPr lang="en-US" dirty="0" smtClean="0"/>
              <a:t>profile</a:t>
            </a:r>
          </a:p>
          <a:p>
            <a:r>
              <a:rPr lang="en-US" dirty="0" smtClean="0"/>
              <a:t>Page </a:t>
            </a:r>
            <a:r>
              <a:rPr lang="tr-TR" dirty="0" smtClean="0"/>
              <a:t>11</a:t>
            </a:r>
            <a:r>
              <a:rPr lang="en-US" dirty="0" smtClean="0"/>
              <a:t> 		………………… 	Additional </a:t>
            </a:r>
            <a:r>
              <a:rPr lang="en-US" dirty="0"/>
              <a:t>important </a:t>
            </a:r>
            <a:r>
              <a:rPr lang="en-US" dirty="0" smtClean="0"/>
              <a:t>information</a:t>
            </a:r>
          </a:p>
          <a:p>
            <a:r>
              <a:rPr lang="en-US" dirty="0" smtClean="0"/>
              <a:t>Page 1</a:t>
            </a:r>
            <a:r>
              <a:rPr lang="tr-TR" dirty="0"/>
              <a:t>2</a:t>
            </a:r>
            <a:r>
              <a:rPr lang="en-US" dirty="0" smtClean="0"/>
              <a:t>-1</a:t>
            </a:r>
            <a:r>
              <a:rPr lang="tr-TR" dirty="0" smtClean="0"/>
              <a:t>5      .</a:t>
            </a:r>
            <a:r>
              <a:rPr lang="en-US" dirty="0" smtClean="0"/>
              <a:t>………………</a:t>
            </a:r>
            <a:r>
              <a:rPr lang="tr-TR" dirty="0" smtClean="0"/>
              <a:t>.   </a:t>
            </a:r>
            <a:r>
              <a:rPr lang="en-US" dirty="0" err="1" smtClean="0"/>
              <a:t>Accomodation</a:t>
            </a:r>
            <a:endParaRPr lang="en-US" dirty="0" smtClean="0"/>
          </a:p>
          <a:p>
            <a:r>
              <a:rPr lang="en-US" dirty="0" smtClean="0"/>
              <a:t>Page </a:t>
            </a:r>
            <a:r>
              <a:rPr lang="tr-TR" dirty="0" smtClean="0"/>
              <a:t>16</a:t>
            </a:r>
            <a:r>
              <a:rPr lang="en-US" dirty="0" smtClean="0"/>
              <a:t>-</a:t>
            </a:r>
            <a:r>
              <a:rPr lang="tr-TR" dirty="0" smtClean="0"/>
              <a:t>20</a:t>
            </a:r>
            <a:r>
              <a:rPr lang="en-US" dirty="0" smtClean="0"/>
              <a:t>	………………… </a:t>
            </a:r>
            <a:r>
              <a:rPr lang="en-US" dirty="0"/>
              <a:t>	</a:t>
            </a:r>
            <a:r>
              <a:rPr lang="en-US" dirty="0" smtClean="0"/>
              <a:t>How to reach</a:t>
            </a:r>
          </a:p>
          <a:p>
            <a:r>
              <a:rPr lang="en-US" dirty="0" smtClean="0"/>
              <a:t>Page 2</a:t>
            </a:r>
            <a:r>
              <a:rPr lang="tr-TR" dirty="0" smtClean="0"/>
              <a:t>1</a:t>
            </a:r>
            <a:r>
              <a:rPr lang="en-US" dirty="0" smtClean="0"/>
              <a:t>-2</a:t>
            </a:r>
            <a:r>
              <a:rPr lang="tr-TR" dirty="0" smtClean="0"/>
              <a:t>3</a:t>
            </a:r>
            <a:r>
              <a:rPr lang="en-US" dirty="0" smtClean="0"/>
              <a:t>	…………………	</a:t>
            </a:r>
            <a:r>
              <a:rPr lang="en-US" dirty="0" err="1" smtClean="0"/>
              <a:t>Reimbursment</a:t>
            </a:r>
            <a:endParaRPr lang="en-US" dirty="0" smtClean="0"/>
          </a:p>
          <a:p>
            <a:r>
              <a:rPr lang="en-US" dirty="0" smtClean="0"/>
              <a:t>Page 2</a:t>
            </a:r>
            <a:r>
              <a:rPr lang="tr-TR" dirty="0" smtClean="0"/>
              <a:t>4</a:t>
            </a:r>
            <a:r>
              <a:rPr lang="en-US" dirty="0" smtClean="0"/>
              <a:t>-2</a:t>
            </a:r>
            <a:r>
              <a:rPr lang="tr-TR" dirty="0" smtClean="0"/>
              <a:t>7</a:t>
            </a:r>
            <a:r>
              <a:rPr lang="en-US" dirty="0" smtClean="0"/>
              <a:t>	…………………	Other useful information</a:t>
            </a:r>
          </a:p>
          <a:p>
            <a:r>
              <a:rPr lang="en-US" dirty="0" smtClean="0"/>
              <a:t>Page 2</a:t>
            </a:r>
            <a:r>
              <a:rPr lang="tr-TR" dirty="0" smtClean="0"/>
              <a:t>8</a:t>
            </a:r>
            <a:r>
              <a:rPr lang="en-US" dirty="0" smtClean="0"/>
              <a:t>		………………… 	</a:t>
            </a:r>
            <a:r>
              <a:rPr lang="tr-TR" dirty="0" err="1" smtClean="0"/>
              <a:t>Selection</a:t>
            </a:r>
            <a:r>
              <a:rPr lang="tr-TR" dirty="0" smtClean="0"/>
              <a:t> </a:t>
            </a:r>
            <a:r>
              <a:rPr lang="tr-TR" dirty="0" err="1" smtClean="0"/>
              <a:t>Date’s</a:t>
            </a:r>
            <a:endParaRPr lang="tr-TR" dirty="0" smtClean="0"/>
          </a:p>
          <a:p>
            <a:r>
              <a:rPr lang="tr-TR" dirty="0" err="1" smtClean="0"/>
              <a:t>Page</a:t>
            </a:r>
            <a:r>
              <a:rPr lang="tr-TR" dirty="0" smtClean="0"/>
              <a:t> 29          …………………    </a:t>
            </a:r>
            <a:r>
              <a:rPr lang="tr-TR" dirty="0" err="1" smtClean="0"/>
              <a:t>Contact</a:t>
            </a:r>
            <a:r>
              <a:rPr lang="tr-TR" dirty="0" smtClean="0"/>
              <a:t> </a:t>
            </a:r>
            <a:r>
              <a:rPr lang="tr-TR" dirty="0" err="1" smtClean="0"/>
              <a:t>Informations</a:t>
            </a:r>
            <a:endParaRPr lang="en-US" dirty="0" smtClean="0"/>
          </a:p>
          <a:p>
            <a:endParaRPr lang="ru-RU" dirty="0"/>
          </a:p>
        </p:txBody>
      </p:sp>
    </p:spTree>
    <p:extLst>
      <p:ext uri="{BB962C8B-B14F-4D97-AF65-F5344CB8AC3E}">
        <p14:creationId xmlns:p14="http://schemas.microsoft.com/office/powerpoint/2010/main" val="1058688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270000"/>
            <a:ext cx="3746051" cy="1470358"/>
          </a:xfrm>
        </p:spPr>
        <p:txBody>
          <a:bodyPr/>
          <a:lstStyle/>
          <a:p>
            <a:r>
              <a:rPr lang="en-US" dirty="0" smtClean="0"/>
              <a:t>Here’s your Hotel</a:t>
            </a:r>
            <a:endParaRPr lang="ru-RU" dirty="0"/>
          </a:p>
        </p:txBody>
      </p:sp>
      <p:sp>
        <p:nvSpPr>
          <p:cNvPr id="7" name="Заголовок 1"/>
          <p:cNvSpPr>
            <a:spLocks noGrp="1"/>
          </p:cNvSpPr>
          <p:nvPr>
            <p:ph type="title"/>
          </p:nvPr>
        </p:nvSpPr>
        <p:spPr>
          <a:xfrm>
            <a:off x="677334" y="609600"/>
            <a:ext cx="8596668" cy="660400"/>
          </a:xfrm>
        </p:spPr>
        <p:txBody>
          <a:bodyPr/>
          <a:lstStyle/>
          <a:p>
            <a:r>
              <a:rPr lang="de-DE" dirty="0" err="1"/>
              <a:t>How</a:t>
            </a:r>
            <a:r>
              <a:rPr lang="de-DE" dirty="0"/>
              <a:t> </a:t>
            </a:r>
            <a:r>
              <a:rPr lang="de-DE" dirty="0" err="1"/>
              <a:t>to</a:t>
            </a:r>
            <a:r>
              <a:rPr lang="de-DE" dirty="0"/>
              <a:t> </a:t>
            </a:r>
            <a:r>
              <a:rPr lang="de-DE" dirty="0" err="1"/>
              <a:t>reach</a:t>
            </a:r>
            <a:r>
              <a:rPr lang="de-DE" dirty="0"/>
              <a:t>?</a:t>
            </a:r>
            <a:endParaRPr lang="ru-RU" dirty="0"/>
          </a:p>
        </p:txBody>
      </p:sp>
      <p:pic>
        <p:nvPicPr>
          <p:cNvPr id="4100"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6" y="2254075"/>
            <a:ext cx="2761484" cy="35756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10" y="2254075"/>
            <a:ext cx="2836664" cy="35756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074" y="2254075"/>
            <a:ext cx="2383751" cy="35756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Картинки по запросу erasmu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4019153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320800"/>
          </a:xfrm>
        </p:spPr>
        <p:txBody>
          <a:bodyPr/>
          <a:lstStyle/>
          <a:p>
            <a:r>
              <a:rPr lang="de-DE" dirty="0" err="1"/>
              <a:t>Reimbursement</a:t>
            </a:r>
            <a:endParaRPr lang="ru-RU" dirty="0"/>
          </a:p>
        </p:txBody>
      </p:sp>
      <p:sp>
        <p:nvSpPr>
          <p:cNvPr id="3" name="Объект 2"/>
          <p:cNvSpPr>
            <a:spLocks noGrp="1"/>
          </p:cNvSpPr>
          <p:nvPr>
            <p:ph idx="1"/>
          </p:nvPr>
        </p:nvSpPr>
        <p:spPr>
          <a:xfrm>
            <a:off x="677334" y="1930400"/>
            <a:ext cx="8596668" cy="3880773"/>
          </a:xfrm>
        </p:spPr>
        <p:txBody>
          <a:bodyPr>
            <a:normAutofit/>
          </a:bodyPr>
          <a:lstStyle/>
          <a:p>
            <a:r>
              <a:rPr lang="en-US" dirty="0" smtClean="0"/>
              <a:t>The reimbursement of travel costs will be to </a:t>
            </a:r>
            <a:r>
              <a:rPr lang="en-US" dirty="0"/>
              <a:t>the rules of the Erasmus + </a:t>
            </a:r>
            <a:r>
              <a:rPr lang="en-US" dirty="0" err="1"/>
              <a:t>Programme</a:t>
            </a:r>
            <a:r>
              <a:rPr lang="en-US" dirty="0" smtClean="0"/>
              <a:t>.</a:t>
            </a:r>
            <a:r>
              <a:rPr lang="tr-TR" dirty="0" smtClean="0"/>
              <a:t> </a:t>
            </a:r>
            <a:r>
              <a:rPr lang="en-US" dirty="0" smtClean="0"/>
              <a:t>We will reimburse money according to provided originals of invoices/tickets/boarding </a:t>
            </a:r>
            <a:r>
              <a:rPr lang="en-US" dirty="0"/>
              <a:t>passes. </a:t>
            </a:r>
            <a:r>
              <a:rPr lang="en-US" dirty="0" smtClean="0"/>
              <a:t/>
            </a:r>
            <a:br>
              <a:rPr lang="en-US" dirty="0" smtClean="0"/>
            </a:br>
            <a:r>
              <a:rPr lang="en-US" dirty="0" smtClean="0"/>
              <a:t>Money will be given in EURO, up to the currency of money in your country.</a:t>
            </a:r>
            <a:r>
              <a:rPr lang="tr-TR" dirty="0" smtClean="0"/>
              <a:t/>
            </a:r>
            <a:br>
              <a:rPr lang="tr-TR" dirty="0" smtClean="0"/>
            </a:br>
            <a:endParaRPr lang="en-US" dirty="0" smtClean="0"/>
          </a:p>
          <a:p>
            <a:r>
              <a:rPr lang="tr-TR" dirty="0" smtClean="0"/>
              <a:t>If you w</a:t>
            </a:r>
            <a:r>
              <a:rPr lang="en-US" dirty="0" smtClean="0"/>
              <a:t>ill provide us boarding passes or any other invoices, we can pay you in cash directly after your arrival. If you will send only copy of e-mail or on-line check in from flight company, we will reimburse it via bank transfer after </a:t>
            </a:r>
            <a:r>
              <a:rPr lang="en-US" dirty="0"/>
              <a:t>project is finish</a:t>
            </a:r>
            <a:r>
              <a:rPr lang="en-US" dirty="0" smtClean="0"/>
              <a:t>.</a:t>
            </a:r>
          </a:p>
          <a:p>
            <a:endParaRPr lang="de-DE" i="1" dirty="0" smtClean="0"/>
          </a:p>
        </p:txBody>
      </p:sp>
      <p:pic>
        <p:nvPicPr>
          <p:cNvPr id="6"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1425050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boarding pass tur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041" y="1930399"/>
            <a:ext cx="2337558" cy="300968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304801" y="1930400"/>
            <a:ext cx="7167240" cy="3009681"/>
          </a:xfrm>
          <a:prstGeom prst="rect">
            <a:avLst/>
          </a:prstGeom>
        </p:spPr>
      </p:pic>
      <p:sp>
        <p:nvSpPr>
          <p:cNvPr id="6" name="Заголовок 1"/>
          <p:cNvSpPr>
            <a:spLocks noGrp="1"/>
          </p:cNvSpPr>
          <p:nvPr>
            <p:ph type="title"/>
          </p:nvPr>
        </p:nvSpPr>
        <p:spPr>
          <a:xfrm>
            <a:off x="677334" y="609600"/>
            <a:ext cx="8596668" cy="1320800"/>
          </a:xfrm>
        </p:spPr>
        <p:txBody>
          <a:bodyPr/>
          <a:lstStyle/>
          <a:p>
            <a:r>
              <a:rPr lang="de-DE" dirty="0" err="1"/>
              <a:t>Reimbursement</a:t>
            </a:r>
            <a:endParaRPr lang="ru-RU" dirty="0"/>
          </a:p>
        </p:txBody>
      </p:sp>
      <p:sp>
        <p:nvSpPr>
          <p:cNvPr id="7" name="Объект 2"/>
          <p:cNvSpPr>
            <a:spLocks noGrp="1"/>
          </p:cNvSpPr>
          <p:nvPr>
            <p:ph idx="1"/>
          </p:nvPr>
        </p:nvSpPr>
        <p:spPr>
          <a:xfrm>
            <a:off x="761417" y="1270001"/>
            <a:ext cx="8596668" cy="548290"/>
          </a:xfrm>
        </p:spPr>
        <p:txBody>
          <a:bodyPr>
            <a:normAutofit/>
          </a:bodyPr>
          <a:lstStyle/>
          <a:p>
            <a:r>
              <a:rPr lang="de-DE" dirty="0" err="1" smtClean="0"/>
              <a:t>Here‘s</a:t>
            </a:r>
            <a:r>
              <a:rPr lang="de-DE" dirty="0" smtClean="0"/>
              <a:t> </a:t>
            </a:r>
            <a:r>
              <a:rPr lang="de-DE" dirty="0" err="1" smtClean="0"/>
              <a:t>the</a:t>
            </a:r>
            <a:r>
              <a:rPr lang="de-DE" dirty="0" smtClean="0"/>
              <a:t> </a:t>
            </a:r>
            <a:r>
              <a:rPr lang="de-DE" dirty="0" err="1" smtClean="0"/>
              <a:t>boarding</a:t>
            </a:r>
            <a:r>
              <a:rPr lang="de-DE" dirty="0" smtClean="0"/>
              <a:t> pass </a:t>
            </a:r>
            <a:r>
              <a:rPr lang="de-DE" dirty="0" err="1" smtClean="0"/>
              <a:t>from</a:t>
            </a:r>
            <a:r>
              <a:rPr lang="de-DE" dirty="0" smtClean="0"/>
              <a:t> </a:t>
            </a:r>
            <a:r>
              <a:rPr lang="de-DE" dirty="0" err="1" smtClean="0"/>
              <a:t>flight</a:t>
            </a:r>
            <a:r>
              <a:rPr lang="de-DE" dirty="0" smtClean="0"/>
              <a:t>, </a:t>
            </a:r>
            <a:r>
              <a:rPr lang="de-DE" dirty="0" err="1" smtClean="0"/>
              <a:t>which</a:t>
            </a:r>
            <a:r>
              <a:rPr lang="de-DE" dirty="0" smtClean="0"/>
              <a:t> </a:t>
            </a:r>
            <a:r>
              <a:rPr lang="de-DE" dirty="0" err="1" smtClean="0"/>
              <a:t>we</a:t>
            </a:r>
            <a:r>
              <a:rPr lang="de-DE" dirty="0" smtClean="0"/>
              <a:t> will </a:t>
            </a:r>
            <a:r>
              <a:rPr lang="de-DE" dirty="0" err="1" smtClean="0"/>
              <a:t>need</a:t>
            </a:r>
            <a:r>
              <a:rPr lang="de-DE" dirty="0" smtClean="0"/>
              <a:t>.</a:t>
            </a:r>
          </a:p>
        </p:txBody>
      </p:sp>
      <p:pic>
        <p:nvPicPr>
          <p:cNvPr id="8" name="Picture 2" descr="Картинки по запросу erasm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1668234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270000"/>
            <a:ext cx="8596668" cy="512379"/>
          </a:xfrm>
        </p:spPr>
        <p:txBody>
          <a:bodyPr>
            <a:normAutofit/>
          </a:bodyPr>
          <a:lstStyle/>
          <a:p>
            <a:r>
              <a:rPr lang="de-DE" dirty="0" err="1" smtClean="0"/>
              <a:t>Reimbursment</a:t>
            </a:r>
            <a:r>
              <a:rPr lang="de-DE" dirty="0" smtClean="0"/>
              <a:t> </a:t>
            </a:r>
            <a:r>
              <a:rPr lang="de-DE" dirty="0" err="1" smtClean="0"/>
              <a:t>by</a:t>
            </a:r>
            <a:r>
              <a:rPr lang="de-DE" dirty="0" smtClean="0"/>
              <a:t> </a:t>
            </a:r>
            <a:r>
              <a:rPr lang="de-DE" dirty="0" err="1" smtClean="0"/>
              <a:t>distance</a:t>
            </a:r>
            <a:r>
              <a:rPr lang="de-DE" dirty="0" smtClean="0"/>
              <a:t>. </a:t>
            </a:r>
            <a:r>
              <a:rPr lang="de-DE" dirty="0" err="1" smtClean="0"/>
              <a:t>Distance</a:t>
            </a:r>
            <a:r>
              <a:rPr lang="de-DE" dirty="0" smtClean="0"/>
              <a:t> </a:t>
            </a:r>
            <a:r>
              <a:rPr lang="de-DE" dirty="0" err="1" smtClean="0"/>
              <a:t>calculator</a:t>
            </a:r>
            <a:r>
              <a:rPr lang="de-DE" dirty="0" smtClean="0"/>
              <a:t>: </a:t>
            </a:r>
            <a:r>
              <a:rPr lang="de-DE" dirty="0" err="1" smtClean="0">
                <a:hlinkClick r:id="rId2"/>
              </a:rPr>
              <a:t>Calculator</a:t>
            </a:r>
            <a:endParaRPr lang="de-DE" dirty="0" smtClean="0"/>
          </a:p>
          <a:p>
            <a:pPr marL="0" indent="0">
              <a:buNone/>
            </a:pPr>
            <a:endParaRPr lang="de-DE" dirty="0" smtClean="0"/>
          </a:p>
        </p:txBody>
      </p:sp>
      <p:sp>
        <p:nvSpPr>
          <p:cNvPr id="4" name="Заголовок 1"/>
          <p:cNvSpPr>
            <a:spLocks noGrp="1"/>
          </p:cNvSpPr>
          <p:nvPr>
            <p:ph type="title"/>
          </p:nvPr>
        </p:nvSpPr>
        <p:spPr>
          <a:xfrm>
            <a:off x="677334" y="609600"/>
            <a:ext cx="8596668" cy="660400"/>
          </a:xfrm>
        </p:spPr>
        <p:txBody>
          <a:bodyPr/>
          <a:lstStyle/>
          <a:p>
            <a:r>
              <a:rPr lang="de-DE" dirty="0" err="1"/>
              <a:t>Reimbursement</a:t>
            </a:r>
            <a:endParaRPr lang="ru-RU" dirty="0"/>
          </a:p>
        </p:txBody>
      </p:sp>
      <p:pic>
        <p:nvPicPr>
          <p:cNvPr id="5" name="Picture 2" descr="Картинки по запросу erasmu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1929055761"/>
              </p:ext>
            </p:extLst>
          </p:nvPr>
        </p:nvGraphicFramePr>
        <p:xfrm>
          <a:off x="677334" y="1782378"/>
          <a:ext cx="6038776" cy="4611856"/>
        </p:xfrm>
        <a:graphic>
          <a:graphicData uri="http://schemas.openxmlformats.org/drawingml/2006/table">
            <a:tbl>
              <a:tblPr firstRow="1" bandRow="1">
                <a:tableStyleId>{5C22544A-7EE6-4342-B048-85BDC9FD1C3A}</a:tableStyleId>
              </a:tblPr>
              <a:tblGrid>
                <a:gridCol w="3019388">
                  <a:extLst>
                    <a:ext uri="{9D8B030D-6E8A-4147-A177-3AD203B41FA5}">
                      <a16:colId xmlns:a16="http://schemas.microsoft.com/office/drawing/2014/main" xmlns="" val="134975009"/>
                    </a:ext>
                  </a:extLst>
                </a:gridCol>
                <a:gridCol w="3019388">
                  <a:extLst>
                    <a:ext uri="{9D8B030D-6E8A-4147-A177-3AD203B41FA5}">
                      <a16:colId xmlns:a16="http://schemas.microsoft.com/office/drawing/2014/main" xmlns="" val="4235408255"/>
                    </a:ext>
                  </a:extLst>
                </a:gridCol>
              </a:tblGrid>
              <a:tr h="406396">
                <a:tc>
                  <a:txBody>
                    <a:bodyPr/>
                    <a:lstStyle/>
                    <a:p>
                      <a:pPr algn="ctr"/>
                      <a:r>
                        <a:rPr lang="tr-TR" dirty="0" err="1" smtClean="0"/>
                        <a:t>Countries</a:t>
                      </a:r>
                      <a:endParaRPr lang="ru-RU" dirty="0"/>
                    </a:p>
                  </a:txBody>
                  <a:tcPr anchor="ctr"/>
                </a:tc>
                <a:tc>
                  <a:txBody>
                    <a:bodyPr/>
                    <a:lstStyle/>
                    <a:p>
                      <a:pPr algn="ctr"/>
                      <a:r>
                        <a:rPr lang="en-US" dirty="0" smtClean="0"/>
                        <a:t>EUR per participant</a:t>
                      </a:r>
                      <a:endParaRPr lang="ru-RU" dirty="0"/>
                    </a:p>
                  </a:txBody>
                  <a:tcPr anchor="ctr"/>
                </a:tc>
                <a:extLst>
                  <a:ext uri="{0D108BD9-81ED-4DB2-BD59-A6C34878D82A}">
                    <a16:rowId xmlns:a16="http://schemas.microsoft.com/office/drawing/2014/main" xmlns="" val="3386302066"/>
                  </a:ext>
                </a:extLst>
              </a:tr>
              <a:tr h="700910">
                <a:tc>
                  <a:txBody>
                    <a:bodyPr/>
                    <a:lstStyle/>
                    <a:p>
                      <a:pPr algn="ctr"/>
                      <a:r>
                        <a:rPr lang="tr-TR" dirty="0" err="1" smtClean="0"/>
                        <a:t>Italy</a:t>
                      </a:r>
                      <a:endParaRPr lang="ru-RU" dirty="0"/>
                    </a:p>
                  </a:txBody>
                  <a:tcPr anchor="ctr"/>
                </a:tc>
                <a:tc>
                  <a:txBody>
                    <a:bodyPr/>
                    <a:lstStyle/>
                    <a:p>
                      <a:pPr algn="ctr"/>
                      <a:r>
                        <a:rPr lang="tr-TR" dirty="0" smtClean="0"/>
                        <a:t>360</a:t>
                      </a:r>
                      <a:endParaRPr lang="ru-RU" dirty="0"/>
                    </a:p>
                  </a:txBody>
                  <a:tcPr anchor="ctr"/>
                </a:tc>
                <a:extLst>
                  <a:ext uri="{0D108BD9-81ED-4DB2-BD59-A6C34878D82A}">
                    <a16:rowId xmlns:a16="http://schemas.microsoft.com/office/drawing/2014/main" xmlns="" val="4287832337"/>
                  </a:ext>
                </a:extLst>
              </a:tr>
              <a:tr h="700910">
                <a:tc>
                  <a:txBody>
                    <a:bodyPr/>
                    <a:lstStyle/>
                    <a:p>
                      <a:pPr algn="ctr"/>
                      <a:r>
                        <a:rPr lang="tr-TR" dirty="0" smtClean="0"/>
                        <a:t>United</a:t>
                      </a:r>
                      <a:r>
                        <a:rPr lang="tr-TR" baseline="0" dirty="0" smtClean="0"/>
                        <a:t> </a:t>
                      </a:r>
                      <a:r>
                        <a:rPr lang="tr-TR" baseline="0" dirty="0" err="1" smtClean="0"/>
                        <a:t>Kingdom</a:t>
                      </a:r>
                      <a:endParaRPr lang="ru-RU" dirty="0"/>
                    </a:p>
                  </a:txBody>
                  <a:tcPr anchor="ctr"/>
                </a:tc>
                <a:tc>
                  <a:txBody>
                    <a:bodyPr/>
                    <a:lstStyle/>
                    <a:p>
                      <a:pPr algn="ctr"/>
                      <a:r>
                        <a:rPr lang="tr-TR" dirty="0" smtClean="0"/>
                        <a:t>530</a:t>
                      </a:r>
                      <a:endParaRPr lang="ru-RU" dirty="0"/>
                    </a:p>
                  </a:txBody>
                  <a:tcPr anchor="ctr"/>
                </a:tc>
                <a:extLst>
                  <a:ext uri="{0D108BD9-81ED-4DB2-BD59-A6C34878D82A}">
                    <a16:rowId xmlns:a16="http://schemas.microsoft.com/office/drawing/2014/main" xmlns="" val="2767868539"/>
                  </a:ext>
                </a:extLst>
              </a:tr>
              <a:tr h="700910">
                <a:tc>
                  <a:txBody>
                    <a:bodyPr/>
                    <a:lstStyle/>
                    <a:p>
                      <a:pPr algn="ctr"/>
                      <a:r>
                        <a:rPr lang="tr-TR" dirty="0" err="1" smtClean="0"/>
                        <a:t>Norway</a:t>
                      </a:r>
                      <a:endParaRPr lang="ru-RU" dirty="0"/>
                    </a:p>
                  </a:txBody>
                  <a:tcPr anchor="ctr"/>
                </a:tc>
                <a:tc>
                  <a:txBody>
                    <a:bodyPr/>
                    <a:lstStyle/>
                    <a:p>
                      <a:pPr algn="ctr"/>
                      <a:r>
                        <a:rPr lang="tr-TR" dirty="0" smtClean="0"/>
                        <a:t>530</a:t>
                      </a:r>
                      <a:endParaRPr lang="ru-RU" dirty="0"/>
                    </a:p>
                  </a:txBody>
                  <a:tcPr anchor="ctr"/>
                </a:tc>
                <a:extLst>
                  <a:ext uri="{0D108BD9-81ED-4DB2-BD59-A6C34878D82A}">
                    <a16:rowId xmlns:a16="http://schemas.microsoft.com/office/drawing/2014/main" xmlns="" val="4152587090"/>
                  </a:ext>
                </a:extLst>
              </a:tr>
              <a:tr h="700910">
                <a:tc>
                  <a:txBody>
                    <a:bodyPr/>
                    <a:lstStyle/>
                    <a:p>
                      <a:pPr algn="ctr"/>
                      <a:r>
                        <a:rPr lang="tr-TR" dirty="0" err="1" smtClean="0"/>
                        <a:t>Spain</a:t>
                      </a:r>
                      <a:endParaRPr lang="ru-RU" dirty="0"/>
                    </a:p>
                  </a:txBody>
                  <a:tcPr anchor="ctr"/>
                </a:tc>
                <a:tc>
                  <a:txBody>
                    <a:bodyPr/>
                    <a:lstStyle/>
                    <a:p>
                      <a:pPr algn="ctr"/>
                      <a:r>
                        <a:rPr lang="en-US" dirty="0" smtClean="0"/>
                        <a:t>530</a:t>
                      </a:r>
                      <a:endParaRPr lang="ru-RU" dirty="0"/>
                    </a:p>
                  </a:txBody>
                  <a:tcPr anchor="ctr"/>
                </a:tc>
                <a:extLst>
                  <a:ext uri="{0D108BD9-81ED-4DB2-BD59-A6C34878D82A}">
                    <a16:rowId xmlns:a16="http://schemas.microsoft.com/office/drawing/2014/main" xmlns="" val="2027572371"/>
                  </a:ext>
                </a:extLst>
              </a:tr>
              <a:tr h="700910">
                <a:tc>
                  <a:txBody>
                    <a:bodyPr/>
                    <a:lstStyle/>
                    <a:p>
                      <a:pPr algn="ctr"/>
                      <a:r>
                        <a:rPr lang="tr-TR" dirty="0" err="1" smtClean="0"/>
                        <a:t>Greece</a:t>
                      </a:r>
                      <a:endParaRPr lang="ru-RU" dirty="0"/>
                    </a:p>
                  </a:txBody>
                  <a:tcPr anchor="ctr"/>
                </a:tc>
                <a:tc>
                  <a:txBody>
                    <a:bodyPr/>
                    <a:lstStyle/>
                    <a:p>
                      <a:pPr algn="ctr"/>
                      <a:r>
                        <a:rPr lang="tr-TR" dirty="0" smtClean="0"/>
                        <a:t>275</a:t>
                      </a:r>
                      <a:endParaRPr lang="ru-RU" dirty="0"/>
                    </a:p>
                  </a:txBody>
                  <a:tcPr anchor="ctr"/>
                </a:tc>
              </a:tr>
              <a:tr h="700910">
                <a:tc>
                  <a:txBody>
                    <a:bodyPr/>
                    <a:lstStyle/>
                    <a:p>
                      <a:pPr algn="ctr"/>
                      <a:r>
                        <a:rPr lang="tr-TR" dirty="0" err="1" smtClean="0"/>
                        <a:t>Romania</a:t>
                      </a:r>
                      <a:endParaRPr lang="ru-RU" dirty="0"/>
                    </a:p>
                  </a:txBody>
                  <a:tcPr anchor="ctr"/>
                </a:tc>
                <a:tc>
                  <a:txBody>
                    <a:bodyPr/>
                    <a:lstStyle/>
                    <a:p>
                      <a:pPr algn="ctr"/>
                      <a:r>
                        <a:rPr lang="tr-TR" dirty="0" smtClean="0"/>
                        <a:t>275</a:t>
                      </a:r>
                      <a:endParaRPr lang="ru-RU" dirty="0"/>
                    </a:p>
                  </a:txBody>
                  <a:tcPr anchor="ctr"/>
                </a:tc>
              </a:tr>
            </a:tbl>
          </a:graphicData>
        </a:graphic>
      </p:graphicFrame>
    </p:spTree>
    <p:extLst>
      <p:ext uri="{BB962C8B-B14F-4D97-AF65-F5344CB8AC3E}">
        <p14:creationId xmlns:p14="http://schemas.microsoft.com/office/powerpoint/2010/main" val="4032043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Other useful information</a:t>
            </a:r>
            <a:endParaRPr lang="ru-RU" dirty="0"/>
          </a:p>
        </p:txBody>
      </p:sp>
      <p:sp>
        <p:nvSpPr>
          <p:cNvPr id="5" name="Прямоугольник 4"/>
          <p:cNvSpPr/>
          <p:nvPr/>
        </p:nvSpPr>
        <p:spPr>
          <a:xfrm>
            <a:off x="0" y="1930400"/>
            <a:ext cx="10384220" cy="3154710"/>
          </a:xfrm>
          <a:prstGeom prst="rect">
            <a:avLst/>
          </a:prstGeom>
        </p:spPr>
        <p:txBody>
          <a:bodyPr wrap="square">
            <a:spAutoFit/>
          </a:bodyPr>
          <a:lstStyle/>
          <a:p>
            <a:pPr algn="ctr"/>
            <a:r>
              <a:rPr lang="ru-RU" sz="3000" b="1" dirty="0" smtClean="0">
                <a:solidFill>
                  <a:schemeClr val="tx2"/>
                </a:solidFill>
              </a:rPr>
              <a:t>VISA</a:t>
            </a:r>
            <a:endParaRPr lang="ru-RU" sz="3000" b="1" dirty="0">
              <a:solidFill>
                <a:schemeClr val="tx2"/>
              </a:solidFill>
            </a:endParaRPr>
          </a:p>
          <a:p>
            <a:pPr algn="ctr"/>
            <a:endParaRPr lang="ru-RU" dirty="0">
              <a:solidFill>
                <a:schemeClr val="tx2"/>
              </a:solidFill>
            </a:endParaRPr>
          </a:p>
          <a:p>
            <a:pPr algn="ctr"/>
            <a:r>
              <a:rPr lang="ru-RU" dirty="0" err="1">
                <a:solidFill>
                  <a:schemeClr val="tx2"/>
                </a:solidFill>
              </a:rPr>
              <a:t>To</a:t>
            </a:r>
            <a:r>
              <a:rPr lang="ru-RU" dirty="0">
                <a:solidFill>
                  <a:schemeClr val="tx2"/>
                </a:solidFill>
              </a:rPr>
              <a:t> </a:t>
            </a:r>
            <a:r>
              <a:rPr lang="ru-RU" dirty="0" err="1">
                <a:solidFill>
                  <a:schemeClr val="tx2"/>
                </a:solidFill>
              </a:rPr>
              <a:t>enter</a:t>
            </a:r>
            <a:r>
              <a:rPr lang="ru-RU" dirty="0">
                <a:solidFill>
                  <a:schemeClr val="tx2"/>
                </a:solidFill>
              </a:rPr>
              <a:t> </a:t>
            </a:r>
            <a:r>
              <a:rPr lang="ru-RU" dirty="0" err="1">
                <a:solidFill>
                  <a:schemeClr val="tx2"/>
                </a:solidFill>
              </a:rPr>
              <a:t>Turkey</a:t>
            </a:r>
            <a:r>
              <a:rPr lang="ru-RU" dirty="0">
                <a:solidFill>
                  <a:schemeClr val="tx2"/>
                </a:solidFill>
              </a:rPr>
              <a:t>, </a:t>
            </a:r>
            <a:r>
              <a:rPr lang="ru-RU" dirty="0" err="1">
                <a:solidFill>
                  <a:schemeClr val="tx2"/>
                </a:solidFill>
              </a:rPr>
              <a:t>you</a:t>
            </a:r>
            <a:r>
              <a:rPr lang="ru-RU" dirty="0">
                <a:solidFill>
                  <a:schemeClr val="tx2"/>
                </a:solidFill>
              </a:rPr>
              <a:t> </a:t>
            </a:r>
            <a:r>
              <a:rPr lang="ru-RU" dirty="0" err="1">
                <a:solidFill>
                  <a:schemeClr val="tx2"/>
                </a:solidFill>
              </a:rPr>
              <a:t>need</a:t>
            </a:r>
            <a:r>
              <a:rPr lang="ru-RU" dirty="0">
                <a:solidFill>
                  <a:schemeClr val="tx2"/>
                </a:solidFill>
              </a:rPr>
              <a:t> a </a:t>
            </a:r>
            <a:r>
              <a:rPr lang="ru-RU" dirty="0" err="1">
                <a:solidFill>
                  <a:schemeClr val="tx2"/>
                </a:solidFill>
              </a:rPr>
              <a:t>valid</a:t>
            </a:r>
            <a:r>
              <a:rPr lang="ru-RU" dirty="0">
                <a:solidFill>
                  <a:schemeClr val="tx2"/>
                </a:solidFill>
              </a:rPr>
              <a:t> </a:t>
            </a:r>
            <a:r>
              <a:rPr lang="ru-RU" dirty="0" err="1">
                <a:solidFill>
                  <a:schemeClr val="tx2"/>
                </a:solidFill>
              </a:rPr>
              <a:t>identity</a:t>
            </a:r>
            <a:r>
              <a:rPr lang="ru-RU" dirty="0">
                <a:solidFill>
                  <a:schemeClr val="tx2"/>
                </a:solidFill>
              </a:rPr>
              <a:t> </a:t>
            </a:r>
            <a:r>
              <a:rPr lang="ru-RU" dirty="0" err="1">
                <a:solidFill>
                  <a:schemeClr val="tx2"/>
                </a:solidFill>
              </a:rPr>
              <a:t>document</a:t>
            </a:r>
            <a:r>
              <a:rPr lang="ru-RU" dirty="0">
                <a:solidFill>
                  <a:schemeClr val="tx2"/>
                </a:solidFill>
              </a:rPr>
              <a:t> (</a:t>
            </a:r>
            <a:r>
              <a:rPr lang="ru-RU" dirty="0" err="1">
                <a:solidFill>
                  <a:schemeClr val="tx2"/>
                </a:solidFill>
              </a:rPr>
              <a:t>passport</a:t>
            </a:r>
            <a:r>
              <a:rPr lang="ru-RU" dirty="0">
                <a:solidFill>
                  <a:schemeClr val="tx2"/>
                </a:solidFill>
              </a:rPr>
              <a:t> </a:t>
            </a:r>
            <a:r>
              <a:rPr lang="ru-RU" dirty="0" err="1">
                <a:solidFill>
                  <a:schemeClr val="tx2"/>
                </a:solidFill>
              </a:rPr>
              <a:t>or</a:t>
            </a:r>
            <a:r>
              <a:rPr lang="ru-RU" dirty="0">
                <a:solidFill>
                  <a:schemeClr val="tx2"/>
                </a:solidFill>
              </a:rPr>
              <a:t> </a:t>
            </a:r>
            <a:r>
              <a:rPr lang="ru-RU" dirty="0" err="1">
                <a:solidFill>
                  <a:schemeClr val="tx2"/>
                </a:solidFill>
              </a:rPr>
              <a:t>identity</a:t>
            </a:r>
            <a:r>
              <a:rPr lang="ru-RU" dirty="0">
                <a:solidFill>
                  <a:schemeClr val="tx2"/>
                </a:solidFill>
              </a:rPr>
              <a:t> </a:t>
            </a:r>
            <a:r>
              <a:rPr lang="ru-RU" dirty="0" err="1">
                <a:solidFill>
                  <a:schemeClr val="tx2"/>
                </a:solidFill>
              </a:rPr>
              <a:t>card</a:t>
            </a:r>
            <a:r>
              <a:rPr lang="ru-RU" dirty="0">
                <a:solidFill>
                  <a:schemeClr val="tx2"/>
                </a:solidFill>
              </a:rPr>
              <a:t>).</a:t>
            </a:r>
          </a:p>
          <a:p>
            <a:pPr algn="ctr"/>
            <a:endParaRPr lang="ru-RU" dirty="0">
              <a:solidFill>
                <a:schemeClr val="tx2"/>
              </a:solidFill>
            </a:endParaRPr>
          </a:p>
          <a:p>
            <a:pPr algn="ctr"/>
            <a:r>
              <a:rPr lang="ru-RU" dirty="0" smtClean="0">
                <a:solidFill>
                  <a:schemeClr val="tx2"/>
                </a:solidFill>
              </a:rPr>
              <a:t>Whether </a:t>
            </a:r>
            <a:r>
              <a:rPr lang="ru-RU" dirty="0">
                <a:solidFill>
                  <a:schemeClr val="tx2"/>
                </a:solidFill>
              </a:rPr>
              <a:t>you need a Visa for entry depends on your nationality. </a:t>
            </a:r>
            <a:r>
              <a:rPr lang="tr-TR" dirty="0" smtClean="0">
                <a:solidFill>
                  <a:schemeClr val="tx2"/>
                </a:solidFill>
              </a:rPr>
              <a:t>United </a:t>
            </a:r>
            <a:r>
              <a:rPr lang="tr-TR" dirty="0" err="1" smtClean="0">
                <a:solidFill>
                  <a:schemeClr val="tx2"/>
                </a:solidFill>
              </a:rPr>
              <a:t>Kingdom</a:t>
            </a:r>
            <a:r>
              <a:rPr lang="tr-TR" dirty="0" smtClean="0">
                <a:solidFill>
                  <a:schemeClr val="tx2"/>
                </a:solidFill>
              </a:rPr>
              <a:t> </a:t>
            </a:r>
            <a:r>
              <a:rPr lang="tr-TR" dirty="0" err="1" smtClean="0">
                <a:solidFill>
                  <a:schemeClr val="tx2"/>
                </a:solidFill>
              </a:rPr>
              <a:t>and</a:t>
            </a:r>
            <a:r>
              <a:rPr lang="tr-TR" dirty="0" smtClean="0">
                <a:solidFill>
                  <a:schemeClr val="tx2"/>
                </a:solidFill>
              </a:rPr>
              <a:t> </a:t>
            </a:r>
            <a:r>
              <a:rPr lang="tr-TR" dirty="0" err="1" smtClean="0">
                <a:solidFill>
                  <a:schemeClr val="tx2"/>
                </a:solidFill>
              </a:rPr>
              <a:t>Spain</a:t>
            </a:r>
            <a:r>
              <a:rPr lang="tr-TR" dirty="0" smtClean="0">
                <a:solidFill>
                  <a:schemeClr val="tx2"/>
                </a:solidFill>
              </a:rPr>
              <a:t> </a:t>
            </a:r>
            <a:r>
              <a:rPr lang="tr-TR" dirty="0" err="1" smtClean="0">
                <a:solidFill>
                  <a:schemeClr val="tx2"/>
                </a:solidFill>
              </a:rPr>
              <a:t>needs</a:t>
            </a:r>
            <a:r>
              <a:rPr lang="tr-TR" dirty="0" smtClean="0">
                <a:solidFill>
                  <a:schemeClr val="tx2"/>
                </a:solidFill>
              </a:rPr>
              <a:t> </a:t>
            </a:r>
            <a:r>
              <a:rPr lang="tr-TR" dirty="0" err="1" smtClean="0">
                <a:solidFill>
                  <a:schemeClr val="tx2"/>
                </a:solidFill>
              </a:rPr>
              <a:t>visa</a:t>
            </a:r>
            <a:r>
              <a:rPr lang="tr-TR" dirty="0" smtClean="0">
                <a:solidFill>
                  <a:schemeClr val="tx2"/>
                </a:solidFill>
              </a:rPr>
              <a:t> </a:t>
            </a:r>
            <a:r>
              <a:rPr lang="tr-TR" dirty="0" err="1" smtClean="0">
                <a:solidFill>
                  <a:schemeClr val="tx2"/>
                </a:solidFill>
              </a:rPr>
              <a:t>and</a:t>
            </a:r>
            <a:r>
              <a:rPr lang="tr-TR" dirty="0" smtClean="0">
                <a:solidFill>
                  <a:schemeClr val="tx2"/>
                </a:solidFill>
              </a:rPr>
              <a:t> </a:t>
            </a:r>
            <a:r>
              <a:rPr lang="ru-RU" dirty="0" smtClean="0">
                <a:solidFill>
                  <a:schemeClr val="tx2"/>
                </a:solidFill>
              </a:rPr>
              <a:t>Some </a:t>
            </a:r>
            <a:r>
              <a:rPr lang="ru-RU" dirty="0">
                <a:solidFill>
                  <a:schemeClr val="tx2"/>
                </a:solidFill>
              </a:rPr>
              <a:t>citizens of</a:t>
            </a:r>
          </a:p>
          <a:p>
            <a:pPr algn="ctr"/>
            <a:r>
              <a:rPr lang="tr-TR" dirty="0" err="1" smtClean="0">
                <a:solidFill>
                  <a:schemeClr val="tx2"/>
                </a:solidFill>
              </a:rPr>
              <a:t>Other</a:t>
            </a:r>
            <a:r>
              <a:rPr lang="ru-RU" dirty="0" smtClean="0">
                <a:solidFill>
                  <a:schemeClr val="tx2"/>
                </a:solidFill>
              </a:rPr>
              <a:t> </a:t>
            </a:r>
            <a:r>
              <a:rPr lang="ru-RU" dirty="0">
                <a:solidFill>
                  <a:schemeClr val="tx2"/>
                </a:solidFill>
              </a:rPr>
              <a:t>countries </a:t>
            </a:r>
            <a:r>
              <a:rPr lang="ru-RU" dirty="0" smtClean="0">
                <a:solidFill>
                  <a:schemeClr val="tx2"/>
                </a:solidFill>
              </a:rPr>
              <a:t>do</a:t>
            </a:r>
            <a:r>
              <a:rPr lang="tr-TR" dirty="0" smtClean="0">
                <a:solidFill>
                  <a:schemeClr val="tx2"/>
                </a:solidFill>
              </a:rPr>
              <a:t>es</a:t>
            </a:r>
            <a:r>
              <a:rPr lang="ru-RU" dirty="0" smtClean="0">
                <a:solidFill>
                  <a:schemeClr val="tx2"/>
                </a:solidFill>
              </a:rPr>
              <a:t> </a:t>
            </a:r>
            <a:r>
              <a:rPr lang="ru-RU" dirty="0">
                <a:solidFill>
                  <a:schemeClr val="tx2"/>
                </a:solidFill>
              </a:rPr>
              <a:t>not need a Visa.(Please check before buy ticket)</a:t>
            </a:r>
          </a:p>
          <a:p>
            <a:pPr algn="ctr"/>
            <a:endParaRPr lang="ru-RU" dirty="0">
              <a:solidFill>
                <a:schemeClr val="tx2"/>
              </a:solidFill>
            </a:endParaRPr>
          </a:p>
          <a:p>
            <a:pPr algn="ctr"/>
            <a:r>
              <a:rPr lang="ru-RU" dirty="0" err="1">
                <a:solidFill>
                  <a:schemeClr val="tx2"/>
                </a:solidFill>
              </a:rPr>
              <a:t>If</a:t>
            </a:r>
            <a:r>
              <a:rPr lang="ru-RU" dirty="0">
                <a:solidFill>
                  <a:schemeClr val="tx2"/>
                </a:solidFill>
              </a:rPr>
              <a:t> </a:t>
            </a:r>
            <a:r>
              <a:rPr lang="ru-RU" dirty="0" err="1">
                <a:solidFill>
                  <a:schemeClr val="tx2"/>
                </a:solidFill>
              </a:rPr>
              <a:t>you</a:t>
            </a:r>
            <a:r>
              <a:rPr lang="ru-RU" dirty="0">
                <a:solidFill>
                  <a:schemeClr val="tx2"/>
                </a:solidFill>
              </a:rPr>
              <a:t> </a:t>
            </a:r>
            <a:r>
              <a:rPr lang="ru-RU" dirty="0" err="1">
                <a:solidFill>
                  <a:schemeClr val="tx2"/>
                </a:solidFill>
              </a:rPr>
              <a:t>need</a:t>
            </a:r>
            <a:r>
              <a:rPr lang="ru-RU" dirty="0">
                <a:solidFill>
                  <a:schemeClr val="tx2"/>
                </a:solidFill>
              </a:rPr>
              <a:t> a </a:t>
            </a:r>
            <a:r>
              <a:rPr lang="ru-RU" dirty="0" err="1">
                <a:solidFill>
                  <a:schemeClr val="tx2"/>
                </a:solidFill>
              </a:rPr>
              <a:t>Visa</a:t>
            </a:r>
            <a:r>
              <a:rPr lang="ru-RU" dirty="0">
                <a:solidFill>
                  <a:schemeClr val="tx2"/>
                </a:solidFill>
              </a:rPr>
              <a:t>, </a:t>
            </a:r>
            <a:r>
              <a:rPr lang="ru-RU" dirty="0" err="1">
                <a:solidFill>
                  <a:schemeClr val="tx2"/>
                </a:solidFill>
              </a:rPr>
              <a:t>make</a:t>
            </a:r>
            <a:r>
              <a:rPr lang="ru-RU" dirty="0">
                <a:solidFill>
                  <a:schemeClr val="tx2"/>
                </a:solidFill>
              </a:rPr>
              <a:t> </a:t>
            </a:r>
            <a:r>
              <a:rPr lang="ru-RU" dirty="0" err="1">
                <a:solidFill>
                  <a:schemeClr val="tx2"/>
                </a:solidFill>
              </a:rPr>
              <a:t>sure</a:t>
            </a:r>
            <a:r>
              <a:rPr lang="ru-RU" dirty="0">
                <a:solidFill>
                  <a:schemeClr val="tx2"/>
                </a:solidFill>
              </a:rPr>
              <a:t> </a:t>
            </a:r>
            <a:r>
              <a:rPr lang="ru-RU" dirty="0" err="1">
                <a:solidFill>
                  <a:schemeClr val="tx2"/>
                </a:solidFill>
              </a:rPr>
              <a:t>you</a:t>
            </a:r>
            <a:r>
              <a:rPr lang="ru-RU" dirty="0">
                <a:solidFill>
                  <a:schemeClr val="tx2"/>
                </a:solidFill>
              </a:rPr>
              <a:t> </a:t>
            </a:r>
            <a:r>
              <a:rPr lang="ru-RU" dirty="0" err="1">
                <a:solidFill>
                  <a:schemeClr val="tx2"/>
                </a:solidFill>
              </a:rPr>
              <a:t>apply</a:t>
            </a:r>
            <a:r>
              <a:rPr lang="ru-RU" dirty="0">
                <a:solidFill>
                  <a:schemeClr val="tx2"/>
                </a:solidFill>
              </a:rPr>
              <a:t> </a:t>
            </a:r>
            <a:r>
              <a:rPr lang="ru-RU" dirty="0" err="1">
                <a:solidFill>
                  <a:schemeClr val="tx2"/>
                </a:solidFill>
              </a:rPr>
              <a:t>for</a:t>
            </a:r>
            <a:r>
              <a:rPr lang="ru-RU" dirty="0">
                <a:solidFill>
                  <a:schemeClr val="tx2"/>
                </a:solidFill>
              </a:rPr>
              <a:t> </a:t>
            </a:r>
            <a:r>
              <a:rPr lang="ru-RU" dirty="0" err="1">
                <a:solidFill>
                  <a:schemeClr val="tx2"/>
                </a:solidFill>
              </a:rPr>
              <a:t>it</a:t>
            </a:r>
            <a:r>
              <a:rPr lang="ru-RU" dirty="0">
                <a:solidFill>
                  <a:schemeClr val="tx2"/>
                </a:solidFill>
              </a:rPr>
              <a:t> </a:t>
            </a:r>
            <a:r>
              <a:rPr lang="ru-RU" dirty="0" err="1">
                <a:solidFill>
                  <a:schemeClr val="tx2"/>
                </a:solidFill>
              </a:rPr>
              <a:t>immediately</a:t>
            </a:r>
            <a:r>
              <a:rPr lang="ru-RU" dirty="0">
                <a:solidFill>
                  <a:schemeClr val="tx2"/>
                </a:solidFill>
              </a:rPr>
              <a:t> </a:t>
            </a:r>
            <a:r>
              <a:rPr lang="ru-RU" dirty="0" err="1">
                <a:solidFill>
                  <a:schemeClr val="tx2"/>
                </a:solidFill>
              </a:rPr>
              <a:t>by</a:t>
            </a:r>
            <a:r>
              <a:rPr lang="ru-RU" dirty="0">
                <a:solidFill>
                  <a:schemeClr val="tx2"/>
                </a:solidFill>
              </a:rPr>
              <a:t> </a:t>
            </a:r>
            <a:r>
              <a:rPr lang="ru-RU" dirty="0" err="1" smtClean="0">
                <a:solidFill>
                  <a:schemeClr val="tx2"/>
                </a:solidFill>
              </a:rPr>
              <a:t>internet</a:t>
            </a:r>
            <a:r>
              <a:rPr lang="en-US" dirty="0" smtClean="0">
                <a:solidFill>
                  <a:schemeClr val="tx2"/>
                </a:solidFill>
              </a:rPr>
              <a:t> </a:t>
            </a:r>
          </a:p>
          <a:p>
            <a:pPr algn="ctr"/>
            <a:r>
              <a:rPr lang="en-US" dirty="0" smtClean="0">
                <a:solidFill>
                  <a:schemeClr val="tx2"/>
                </a:solidFill>
              </a:rPr>
              <a:t>with </a:t>
            </a:r>
            <a:r>
              <a:rPr lang="de-DE" sz="2500" dirty="0" err="1" smtClean="0">
                <a:solidFill>
                  <a:schemeClr val="tx2"/>
                </a:solidFill>
                <a:hlinkClick r:id="rId2"/>
              </a:rPr>
              <a:t>eVisa</a:t>
            </a:r>
            <a:r>
              <a:rPr lang="de-DE" sz="2500" dirty="0" smtClean="0">
                <a:solidFill>
                  <a:schemeClr val="tx2"/>
                </a:solidFill>
              </a:rPr>
              <a:t> </a:t>
            </a:r>
            <a:r>
              <a:rPr lang="de-DE" dirty="0" err="1" smtClean="0">
                <a:solidFill>
                  <a:schemeClr val="tx2"/>
                </a:solidFill>
              </a:rPr>
              <a:t>website</a:t>
            </a:r>
            <a:endParaRPr lang="ru-RU" dirty="0">
              <a:solidFill>
                <a:schemeClr val="tx2"/>
              </a:solidFill>
            </a:endParaRPr>
          </a:p>
        </p:txBody>
      </p:sp>
      <p:pic>
        <p:nvPicPr>
          <p:cNvPr id="7" name="Picture 2" descr="Картинки по запросу erasmu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3091294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265693"/>
            <a:ext cx="8596668" cy="3880773"/>
          </a:xfrm>
        </p:spPr>
        <p:txBody>
          <a:bodyPr/>
          <a:lstStyle/>
          <a:p>
            <a:pPr marL="0" indent="0" algn="ctr">
              <a:buNone/>
            </a:pPr>
            <a:r>
              <a:rPr lang="de-DE" sz="3000" b="1" dirty="0" smtClean="0"/>
              <a:t>Euro(EUR) – </a:t>
            </a:r>
            <a:r>
              <a:rPr lang="de-DE" sz="3000" b="1" dirty="0" err="1" smtClean="0"/>
              <a:t>Turkish</a:t>
            </a:r>
            <a:r>
              <a:rPr lang="de-DE" sz="3000" b="1" dirty="0" smtClean="0"/>
              <a:t> Lira(TL) </a:t>
            </a:r>
            <a:r>
              <a:rPr lang="de-DE" sz="3000" b="1" dirty="0" err="1" smtClean="0"/>
              <a:t>currency</a:t>
            </a:r>
            <a:endParaRPr lang="de-DE" sz="3000" b="1" dirty="0" smtClean="0"/>
          </a:p>
          <a:p>
            <a:endParaRPr lang="de-DE" dirty="0" smtClean="0"/>
          </a:p>
          <a:p>
            <a:pPr marL="0" indent="0" algn="ctr">
              <a:buNone/>
            </a:pPr>
            <a:r>
              <a:rPr lang="de-DE" sz="2500" dirty="0" smtClean="0">
                <a:hlinkClick r:id="rId2"/>
              </a:rPr>
              <a:t>(EUR) - (TL) </a:t>
            </a:r>
            <a:r>
              <a:rPr lang="de-DE" sz="2500" dirty="0" err="1" smtClean="0">
                <a:hlinkClick r:id="rId2"/>
              </a:rPr>
              <a:t>currency</a:t>
            </a:r>
            <a:endParaRPr lang="ru-RU" sz="2500" dirty="0"/>
          </a:p>
        </p:txBody>
      </p:sp>
      <p:sp>
        <p:nvSpPr>
          <p:cNvPr id="4" name="Заголовок 1"/>
          <p:cNvSpPr>
            <a:spLocks noGrp="1"/>
          </p:cNvSpPr>
          <p:nvPr>
            <p:ph type="title"/>
          </p:nvPr>
        </p:nvSpPr>
        <p:spPr>
          <a:xfrm>
            <a:off x="677334" y="609600"/>
            <a:ext cx="8596668" cy="1320800"/>
          </a:xfrm>
        </p:spPr>
        <p:txBody>
          <a:bodyPr/>
          <a:lstStyle/>
          <a:p>
            <a:r>
              <a:rPr lang="en-US" dirty="0" smtClean="0"/>
              <a:t>Other useful information</a:t>
            </a:r>
            <a:endParaRPr lang="ru-RU" dirty="0"/>
          </a:p>
        </p:txBody>
      </p:sp>
      <p:pic>
        <p:nvPicPr>
          <p:cNvPr id="5" name="Picture 2" descr="Картинки по запросу erasmu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2172649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7887" y="1270000"/>
            <a:ext cx="10947108" cy="3880773"/>
          </a:xfrm>
        </p:spPr>
        <p:txBody>
          <a:bodyPr/>
          <a:lstStyle/>
          <a:p>
            <a:pPr marL="0" indent="0" algn="ctr">
              <a:buNone/>
            </a:pPr>
            <a:r>
              <a:rPr lang="en-US" sz="2500" b="1" dirty="0"/>
              <a:t>Weather in Gaziantep for next 10 </a:t>
            </a:r>
            <a:r>
              <a:rPr lang="en-US" sz="2500" b="1" dirty="0" smtClean="0"/>
              <a:t>days</a:t>
            </a:r>
          </a:p>
          <a:p>
            <a:pPr marL="0" indent="0" algn="ctr">
              <a:buNone/>
            </a:pPr>
            <a:r>
              <a:rPr lang="en-US" dirty="0" smtClean="0"/>
              <a:t>If </a:t>
            </a:r>
            <a:r>
              <a:rPr lang="en-US" dirty="0"/>
              <a:t>you hesitate, which clothes to take with you, check </a:t>
            </a:r>
            <a:r>
              <a:rPr lang="en-US" dirty="0" smtClean="0">
                <a:hlinkClick r:id="rId2"/>
              </a:rPr>
              <a:t>This website</a:t>
            </a:r>
            <a:r>
              <a:rPr lang="en-US" dirty="0" smtClean="0"/>
              <a:t/>
            </a:r>
            <a:br>
              <a:rPr lang="en-US" dirty="0" smtClean="0"/>
            </a:br>
            <a:r>
              <a:rPr lang="en-US" dirty="0" smtClean="0"/>
              <a:t/>
            </a:r>
            <a:br>
              <a:rPr lang="en-US" dirty="0" smtClean="0"/>
            </a:br>
            <a:r>
              <a:rPr lang="de-DE" sz="2500" dirty="0" smtClean="0">
                <a:hlinkClick r:id="rId2"/>
              </a:rPr>
              <a:t>Gaziantep </a:t>
            </a:r>
            <a:r>
              <a:rPr lang="de-DE" sz="2500" dirty="0" err="1" smtClean="0">
                <a:hlinkClick r:id="rId2"/>
              </a:rPr>
              <a:t>Weather</a:t>
            </a:r>
            <a:endParaRPr lang="ru-RU" sz="2500" dirty="0"/>
          </a:p>
        </p:txBody>
      </p:sp>
      <p:pic>
        <p:nvPicPr>
          <p:cNvPr id="1028" name="Picture 4" descr="Картинки по запросу 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266" y="2440412"/>
            <a:ext cx="4958803" cy="37191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артинки по запросу erasm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
        <p:nvSpPr>
          <p:cNvPr id="10" name="Заголовок 1"/>
          <p:cNvSpPr>
            <a:spLocks noGrp="1"/>
          </p:cNvSpPr>
          <p:nvPr>
            <p:ph type="title"/>
          </p:nvPr>
        </p:nvSpPr>
        <p:spPr>
          <a:xfrm>
            <a:off x="677334" y="609600"/>
            <a:ext cx="8596668" cy="1320800"/>
          </a:xfrm>
        </p:spPr>
        <p:txBody>
          <a:bodyPr/>
          <a:lstStyle/>
          <a:p>
            <a:r>
              <a:rPr lang="en-US" dirty="0" smtClean="0"/>
              <a:t>Other useful information</a:t>
            </a:r>
            <a:endParaRPr lang="ru-RU" dirty="0"/>
          </a:p>
        </p:txBody>
      </p:sp>
    </p:spTree>
    <p:extLst>
      <p:ext uri="{BB962C8B-B14F-4D97-AF65-F5344CB8AC3E}">
        <p14:creationId xmlns:p14="http://schemas.microsoft.com/office/powerpoint/2010/main" val="1772922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en-US" sz="2500" b="1" dirty="0" smtClean="0"/>
              <a:t>There will be cultural nights, so you can take something special from your country:</a:t>
            </a:r>
          </a:p>
          <a:p>
            <a:r>
              <a:rPr lang="en-US" dirty="0" smtClean="0"/>
              <a:t>Food</a:t>
            </a:r>
          </a:p>
          <a:p>
            <a:endParaRPr lang="en-US" dirty="0" smtClean="0"/>
          </a:p>
          <a:p>
            <a:r>
              <a:rPr lang="en-US" dirty="0" smtClean="0"/>
              <a:t>Drinks(also</a:t>
            </a:r>
            <a:r>
              <a:rPr lang="en-US" dirty="0"/>
              <a:t>, alcohol drinks)</a:t>
            </a:r>
            <a:endParaRPr lang="en-US" dirty="0" smtClean="0"/>
          </a:p>
          <a:p>
            <a:endParaRPr lang="en-US" dirty="0" smtClean="0"/>
          </a:p>
          <a:p>
            <a:r>
              <a:rPr lang="en-US" dirty="0" smtClean="0"/>
              <a:t>Any traditional, cultural or just interesting things</a:t>
            </a:r>
            <a:endParaRPr lang="ru-RU" dirty="0"/>
          </a:p>
        </p:txBody>
      </p:sp>
      <p:sp>
        <p:nvSpPr>
          <p:cNvPr id="4" name="Заголовок 1"/>
          <p:cNvSpPr>
            <a:spLocks noGrp="1"/>
          </p:cNvSpPr>
          <p:nvPr>
            <p:ph type="title"/>
          </p:nvPr>
        </p:nvSpPr>
        <p:spPr>
          <a:xfrm>
            <a:off x="677334" y="609600"/>
            <a:ext cx="8596668" cy="1320800"/>
          </a:xfrm>
        </p:spPr>
        <p:txBody>
          <a:bodyPr/>
          <a:lstStyle/>
          <a:p>
            <a:r>
              <a:rPr lang="en-US" dirty="0" smtClean="0"/>
              <a:t>Other useful information</a:t>
            </a:r>
            <a:endParaRPr lang="ru-RU" dirty="0"/>
          </a:p>
        </p:txBody>
      </p:sp>
      <p:pic>
        <p:nvPicPr>
          <p:cNvPr id="5"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3254108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61264"/>
            <a:ext cx="8695933" cy="1124608"/>
          </a:xfrm>
        </p:spPr>
        <p:txBody>
          <a:bodyPr>
            <a:normAutofit/>
          </a:bodyPr>
          <a:lstStyle/>
          <a:p>
            <a:r>
              <a:rPr lang="de-DE" dirty="0" smtClean="0"/>
              <a:t>CONTACT INFORMATION</a:t>
            </a:r>
            <a:endParaRPr lang="ru-RU" dirty="0"/>
          </a:p>
        </p:txBody>
      </p:sp>
      <p:sp>
        <p:nvSpPr>
          <p:cNvPr id="3" name="Объект 2"/>
          <p:cNvSpPr>
            <a:spLocks noGrp="1"/>
          </p:cNvSpPr>
          <p:nvPr>
            <p:ph idx="1"/>
          </p:nvPr>
        </p:nvSpPr>
        <p:spPr>
          <a:xfrm>
            <a:off x="677334" y="1180337"/>
            <a:ext cx="8596668" cy="5251994"/>
          </a:xfrm>
        </p:spPr>
        <p:txBody>
          <a:bodyPr>
            <a:normAutofit fontScale="85000" lnSpcReduction="20000"/>
          </a:bodyPr>
          <a:lstStyle/>
          <a:p>
            <a:pPr marL="0" indent="0">
              <a:buNone/>
            </a:pPr>
            <a:endParaRPr lang="pt-BR" dirty="0" smtClean="0"/>
          </a:p>
          <a:p>
            <a:r>
              <a:rPr lang="pt-BR" dirty="0" smtClean="0"/>
              <a:t>Adress</a:t>
            </a:r>
            <a:r>
              <a:rPr lang="pt-BR" dirty="0"/>
              <a:t>: 27090 Değirmiçem Mah. Ökkeş bahri cd No:34 Şehitkamil /Gaziantep/Turkey</a:t>
            </a:r>
          </a:p>
          <a:p>
            <a:endParaRPr lang="de-DE" dirty="0" smtClean="0"/>
          </a:p>
          <a:p>
            <a:r>
              <a:rPr lang="de-DE" dirty="0" err="1" smtClean="0"/>
              <a:t>E-mail</a:t>
            </a:r>
            <a:r>
              <a:rPr lang="de-DE" dirty="0" smtClean="0"/>
              <a:t>: </a:t>
            </a:r>
            <a:r>
              <a:rPr lang="en-US" dirty="0" err="1" smtClean="0"/>
              <a:t>sofdagi</a:t>
            </a:r>
            <a:r>
              <a:rPr lang="en-US" dirty="0" smtClean="0"/>
              <a:t>@</a:t>
            </a:r>
            <a:r>
              <a:rPr lang="tr-TR" dirty="0" err="1" smtClean="0"/>
              <a:t>hotmail</a:t>
            </a:r>
            <a:r>
              <a:rPr lang="en-US" dirty="0" smtClean="0"/>
              <a:t>.com</a:t>
            </a:r>
            <a:endParaRPr lang="pt-BR" dirty="0" smtClean="0"/>
          </a:p>
          <a:p>
            <a:pPr marL="0" indent="0">
              <a:buNone/>
            </a:pPr>
            <a:endParaRPr lang="de-DE" dirty="0" smtClean="0"/>
          </a:p>
          <a:p>
            <a:r>
              <a:rPr lang="de-DE" dirty="0" smtClean="0"/>
              <a:t>WEB</a:t>
            </a:r>
            <a:r>
              <a:rPr lang="de-DE" dirty="0"/>
              <a:t>: </a:t>
            </a:r>
            <a:r>
              <a:rPr lang="de-DE" dirty="0" err="1" smtClean="0">
                <a:hlinkClick r:id="rId2"/>
              </a:rPr>
              <a:t>SofDagi</a:t>
            </a:r>
            <a:r>
              <a:rPr lang="de-DE" dirty="0" smtClean="0">
                <a:hlinkClick r:id="rId2"/>
              </a:rPr>
              <a:t> </a:t>
            </a:r>
            <a:r>
              <a:rPr lang="de-DE" dirty="0" err="1" smtClean="0">
                <a:hlinkClick r:id="rId2"/>
              </a:rPr>
              <a:t>website</a:t>
            </a:r>
            <a:endParaRPr lang="de-DE" dirty="0" smtClean="0"/>
          </a:p>
          <a:p>
            <a:pPr marL="0" indent="0">
              <a:buNone/>
            </a:pPr>
            <a:endParaRPr lang="en-US" dirty="0" smtClean="0"/>
          </a:p>
          <a:p>
            <a:r>
              <a:rPr lang="pt-BR" sz="2600" b="1" dirty="0" smtClean="0"/>
              <a:t>COORDINATORS</a:t>
            </a:r>
            <a:r>
              <a:rPr lang="tr-TR" sz="2600" b="1" dirty="0" smtClean="0"/>
              <a:t> AND TRAINER</a:t>
            </a:r>
            <a:r>
              <a:rPr lang="pt-BR" sz="2600" b="1" dirty="0" smtClean="0"/>
              <a:t> </a:t>
            </a:r>
            <a:r>
              <a:rPr lang="pt-BR" sz="2600" b="1" dirty="0"/>
              <a:t>CONTACTS</a:t>
            </a:r>
            <a:r>
              <a:rPr lang="pt-BR" dirty="0"/>
              <a:t>:</a:t>
            </a:r>
            <a:r>
              <a:rPr lang="en-US" dirty="0" smtClean="0"/>
              <a:t/>
            </a:r>
            <a:br>
              <a:rPr lang="en-US" dirty="0" smtClean="0"/>
            </a:br>
            <a:r>
              <a:rPr lang="en-US" dirty="0" smtClean="0"/>
              <a:t/>
            </a:r>
            <a:br>
              <a:rPr lang="en-US" dirty="0" smtClean="0"/>
            </a:br>
            <a:r>
              <a:rPr lang="en-US" dirty="0" smtClean="0"/>
              <a:t>	</a:t>
            </a:r>
            <a:r>
              <a:rPr lang="de-DE" sz="2400" b="1" dirty="0" smtClean="0"/>
              <a:t>Faruk </a:t>
            </a:r>
            <a:r>
              <a:rPr lang="de-DE" sz="2400" b="1" dirty="0"/>
              <a:t>ERBAGCI</a:t>
            </a:r>
            <a:r>
              <a:rPr lang="de-DE" b="1" dirty="0"/>
              <a:t> </a:t>
            </a:r>
            <a:endParaRPr lang="de-DE" b="1" dirty="0" smtClean="0"/>
          </a:p>
          <a:p>
            <a:pPr marL="0" indent="0">
              <a:buNone/>
            </a:pPr>
            <a:r>
              <a:rPr lang="de-DE" dirty="0"/>
              <a:t>	</a:t>
            </a:r>
            <a:r>
              <a:rPr lang="de-DE" dirty="0" err="1" smtClean="0"/>
              <a:t>Gsm</a:t>
            </a:r>
            <a:r>
              <a:rPr lang="de-DE" dirty="0" smtClean="0"/>
              <a:t>		: 	+</a:t>
            </a:r>
            <a:r>
              <a:rPr lang="de-DE" dirty="0"/>
              <a:t>90 532 273 </a:t>
            </a:r>
            <a:r>
              <a:rPr lang="de-DE" dirty="0" smtClean="0"/>
              <a:t>2842 </a:t>
            </a:r>
            <a:br>
              <a:rPr lang="de-DE" dirty="0" smtClean="0"/>
            </a:br>
            <a:r>
              <a:rPr lang="de-DE" dirty="0" smtClean="0"/>
              <a:t>				+90 507 191 4921 </a:t>
            </a:r>
            <a:r>
              <a:rPr lang="de-DE" dirty="0"/>
              <a:t/>
            </a:r>
            <a:br>
              <a:rPr lang="de-DE" dirty="0"/>
            </a:br>
            <a:r>
              <a:rPr lang="de-DE" dirty="0" smtClean="0"/>
              <a:t>	E-Mail	:	</a:t>
            </a:r>
            <a:r>
              <a:rPr lang="de-DE" dirty="0" err="1" smtClean="0">
                <a:hlinkClick r:id="rId3"/>
              </a:rPr>
              <a:t>sofdagi</a:t>
            </a:r>
            <a:r>
              <a:rPr lang="de-DE" dirty="0" smtClean="0">
                <a:hlinkClick r:id="rId3"/>
              </a:rPr>
              <a:t>@</a:t>
            </a:r>
            <a:r>
              <a:rPr lang="tr-TR" dirty="0" err="1" smtClean="0">
                <a:hlinkClick r:id="rId3"/>
              </a:rPr>
              <a:t>hotmail</a:t>
            </a:r>
            <a:r>
              <a:rPr lang="de-DE" dirty="0" smtClean="0">
                <a:hlinkClick r:id="rId3"/>
              </a:rPr>
              <a:t>.</a:t>
            </a:r>
            <a:r>
              <a:rPr lang="de-DE" dirty="0" err="1" smtClean="0">
                <a:hlinkClick r:id="rId3"/>
              </a:rPr>
              <a:t>com</a:t>
            </a:r>
            <a:endParaRPr lang="de-DE" dirty="0" smtClean="0"/>
          </a:p>
          <a:p>
            <a:pPr marL="0" indent="0">
              <a:buNone/>
            </a:pPr>
            <a:endParaRPr lang="de-DE" dirty="0"/>
          </a:p>
          <a:p>
            <a:pPr marL="0" indent="0">
              <a:buNone/>
            </a:pPr>
            <a:r>
              <a:rPr lang="de-DE" sz="2400" b="1" dirty="0" smtClean="0"/>
              <a:t>	Yusuf Yıldırım </a:t>
            </a:r>
          </a:p>
          <a:p>
            <a:pPr marL="0" indent="0">
              <a:buNone/>
            </a:pPr>
            <a:r>
              <a:rPr lang="de-DE" sz="2400" b="1" dirty="0"/>
              <a:t>	</a:t>
            </a:r>
            <a:r>
              <a:rPr lang="de-DE" dirty="0" err="1" smtClean="0"/>
              <a:t>Gsm</a:t>
            </a:r>
            <a:r>
              <a:rPr lang="de-DE" dirty="0" smtClean="0"/>
              <a:t> 		: 	+90 505 </a:t>
            </a:r>
            <a:r>
              <a:rPr lang="de-DE" dirty="0"/>
              <a:t>429 1265 </a:t>
            </a:r>
            <a:br>
              <a:rPr lang="de-DE" dirty="0"/>
            </a:br>
            <a:r>
              <a:rPr lang="de-DE" dirty="0" smtClean="0"/>
              <a:t>	E-Mail	: 	</a:t>
            </a:r>
            <a:r>
              <a:rPr lang="de-DE" dirty="0" err="1" smtClean="0"/>
              <a:t>sofdagi</a:t>
            </a:r>
            <a:r>
              <a:rPr lang="de-DE" dirty="0" smtClean="0"/>
              <a:t>@</a:t>
            </a:r>
            <a:r>
              <a:rPr lang="tr-TR" dirty="0" err="1" smtClean="0"/>
              <a:t>hotmail</a:t>
            </a:r>
            <a:r>
              <a:rPr lang="de-DE" dirty="0" smtClean="0"/>
              <a:t>.</a:t>
            </a:r>
            <a:r>
              <a:rPr lang="de-DE" dirty="0" err="1" smtClean="0"/>
              <a:t>com</a:t>
            </a:r>
            <a:endParaRPr lang="ru-RU" dirty="0"/>
          </a:p>
        </p:txBody>
      </p:sp>
      <p:pic>
        <p:nvPicPr>
          <p:cNvPr id="6" name="Picture 2" descr="Картинки по запросу erasmu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3160579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err="1" smtClean="0"/>
              <a:t>Selection</a:t>
            </a:r>
            <a:r>
              <a:rPr lang="tr-TR" dirty="0" smtClean="0"/>
              <a:t> </a:t>
            </a:r>
            <a:r>
              <a:rPr lang="tr-TR" dirty="0" err="1" smtClean="0"/>
              <a:t>Date</a:t>
            </a:r>
            <a:endParaRPr lang="tr-TR" dirty="0"/>
          </a:p>
        </p:txBody>
      </p:sp>
      <p:sp>
        <p:nvSpPr>
          <p:cNvPr id="3" name="İçerik Yer Tutucusu 2"/>
          <p:cNvSpPr>
            <a:spLocks noGrp="1"/>
          </p:cNvSpPr>
          <p:nvPr>
            <p:ph idx="1"/>
          </p:nvPr>
        </p:nvSpPr>
        <p:spPr/>
        <p:txBody>
          <a:bodyPr/>
          <a:lstStyle/>
          <a:p>
            <a:r>
              <a:rPr lang="en-US" dirty="0"/>
              <a:t>-Applicant should send their </a:t>
            </a:r>
            <a:r>
              <a:rPr lang="en-US" dirty="0" err="1"/>
              <a:t>applicatipons</a:t>
            </a:r>
            <a:r>
              <a:rPr lang="en-US" dirty="0"/>
              <a:t> till </a:t>
            </a:r>
            <a:r>
              <a:rPr lang="tr-TR" dirty="0" smtClean="0">
                <a:solidFill>
                  <a:srgbClr val="FF0000"/>
                </a:solidFill>
              </a:rPr>
              <a:t>02</a:t>
            </a:r>
            <a:r>
              <a:rPr lang="en-US" dirty="0" smtClean="0">
                <a:solidFill>
                  <a:srgbClr val="FF0000"/>
                </a:solidFill>
              </a:rPr>
              <a:t>.0</a:t>
            </a:r>
            <a:r>
              <a:rPr lang="tr-TR" dirty="0" smtClean="0">
                <a:solidFill>
                  <a:srgbClr val="FF0000"/>
                </a:solidFill>
              </a:rPr>
              <a:t>5</a:t>
            </a:r>
            <a:r>
              <a:rPr lang="en-US" dirty="0" smtClean="0">
                <a:solidFill>
                  <a:srgbClr val="FF0000"/>
                </a:solidFill>
              </a:rPr>
              <a:t>.2018</a:t>
            </a:r>
            <a:endParaRPr lang="en-US" dirty="0">
              <a:solidFill>
                <a:srgbClr val="FF0000"/>
              </a:solidFill>
            </a:endParaRPr>
          </a:p>
          <a:p>
            <a:r>
              <a:rPr lang="en-US" dirty="0"/>
              <a:t>-We will send </a:t>
            </a:r>
            <a:r>
              <a:rPr lang="tr-TR" dirty="0" err="1" smtClean="0"/>
              <a:t>selection</a:t>
            </a:r>
            <a:r>
              <a:rPr lang="tr-TR" dirty="0" smtClean="0"/>
              <a:t> </a:t>
            </a:r>
            <a:r>
              <a:rPr lang="tr-TR" dirty="0" err="1" smtClean="0"/>
              <a:t>result</a:t>
            </a:r>
            <a:r>
              <a:rPr lang="tr-TR" dirty="0" smtClean="0"/>
              <a:t>(</a:t>
            </a:r>
            <a:r>
              <a:rPr lang="tr-TR" dirty="0" err="1" smtClean="0"/>
              <a:t>positive</a:t>
            </a:r>
            <a:r>
              <a:rPr lang="tr-TR" dirty="0" smtClean="0"/>
              <a:t> </a:t>
            </a:r>
            <a:r>
              <a:rPr lang="tr-TR" dirty="0" err="1" smtClean="0"/>
              <a:t>or</a:t>
            </a:r>
            <a:r>
              <a:rPr lang="tr-TR" dirty="0" smtClean="0"/>
              <a:t> </a:t>
            </a:r>
            <a:r>
              <a:rPr lang="tr-TR" dirty="0" err="1" smtClean="0"/>
              <a:t>negative</a:t>
            </a:r>
            <a:r>
              <a:rPr lang="tr-TR" dirty="0" smtClean="0"/>
              <a:t>)</a:t>
            </a:r>
            <a:r>
              <a:rPr lang="en-US" dirty="0" smtClean="0"/>
              <a:t> email to </a:t>
            </a:r>
            <a:r>
              <a:rPr lang="tr-TR" dirty="0" err="1" smtClean="0"/>
              <a:t>all</a:t>
            </a:r>
            <a:r>
              <a:rPr lang="tr-TR" dirty="0" smtClean="0"/>
              <a:t> </a:t>
            </a:r>
            <a:r>
              <a:rPr lang="tr-TR" dirty="0" err="1" smtClean="0"/>
              <a:t>applicants</a:t>
            </a:r>
            <a:r>
              <a:rPr lang="en-US" dirty="0" smtClean="0"/>
              <a:t> </a:t>
            </a:r>
            <a:r>
              <a:rPr lang="en-US" dirty="0"/>
              <a:t>until </a:t>
            </a:r>
            <a:r>
              <a:rPr lang="tr-TR" dirty="0" smtClean="0">
                <a:solidFill>
                  <a:srgbClr val="FF0000"/>
                </a:solidFill>
              </a:rPr>
              <a:t>04</a:t>
            </a:r>
            <a:r>
              <a:rPr lang="en-US" dirty="0" smtClean="0">
                <a:solidFill>
                  <a:srgbClr val="FF0000"/>
                </a:solidFill>
              </a:rPr>
              <a:t>.0</a:t>
            </a:r>
            <a:r>
              <a:rPr lang="tr-TR" dirty="0" smtClean="0">
                <a:solidFill>
                  <a:srgbClr val="FF0000"/>
                </a:solidFill>
              </a:rPr>
              <a:t>5</a:t>
            </a:r>
            <a:r>
              <a:rPr lang="en-US" dirty="0" smtClean="0">
                <a:solidFill>
                  <a:srgbClr val="FF0000"/>
                </a:solidFill>
              </a:rPr>
              <a:t>.2018</a:t>
            </a:r>
            <a:endParaRPr lang="en-US" dirty="0">
              <a:solidFill>
                <a:srgbClr val="FF0000"/>
              </a:solidFill>
            </a:endParaRPr>
          </a:p>
          <a:p>
            <a:r>
              <a:rPr lang="en-US" dirty="0" smtClean="0"/>
              <a:t>-</a:t>
            </a:r>
            <a:r>
              <a:rPr lang="tr-TR" dirty="0" err="1" smtClean="0"/>
              <a:t>When</a:t>
            </a:r>
            <a:r>
              <a:rPr lang="tr-TR" dirty="0" smtClean="0"/>
              <a:t> </a:t>
            </a:r>
            <a:r>
              <a:rPr lang="tr-TR" dirty="0" err="1" smtClean="0"/>
              <a:t>you</a:t>
            </a:r>
            <a:r>
              <a:rPr lang="tr-TR" dirty="0" smtClean="0"/>
              <a:t> </a:t>
            </a:r>
            <a:r>
              <a:rPr lang="tr-TR" dirty="0" err="1" smtClean="0"/>
              <a:t>get</a:t>
            </a:r>
            <a:r>
              <a:rPr lang="tr-TR" dirty="0" smtClean="0"/>
              <a:t> </a:t>
            </a:r>
            <a:r>
              <a:rPr lang="tr-TR" dirty="0" err="1" smtClean="0"/>
              <a:t>answer</a:t>
            </a:r>
            <a:r>
              <a:rPr lang="tr-TR" dirty="0" smtClean="0"/>
              <a:t>, </a:t>
            </a:r>
            <a:r>
              <a:rPr lang="tr-TR" dirty="0" err="1" smtClean="0"/>
              <a:t>if</a:t>
            </a:r>
            <a:r>
              <a:rPr lang="tr-TR" dirty="0" smtClean="0"/>
              <a:t> </a:t>
            </a:r>
            <a:r>
              <a:rPr lang="tr-TR" dirty="0" err="1" smtClean="0"/>
              <a:t>you</a:t>
            </a:r>
            <a:r>
              <a:rPr lang="tr-TR" dirty="0" smtClean="0"/>
              <a:t> </a:t>
            </a:r>
            <a:r>
              <a:rPr lang="tr-TR" dirty="0"/>
              <a:t>s</a:t>
            </a:r>
            <a:r>
              <a:rPr lang="en-US" dirty="0" smtClean="0"/>
              <a:t>elected participant </a:t>
            </a:r>
            <a:r>
              <a:rPr lang="tr-TR" dirty="0" err="1" smtClean="0"/>
              <a:t>then</a:t>
            </a:r>
            <a:r>
              <a:rPr lang="tr-TR" dirty="0" smtClean="0"/>
              <a:t> </a:t>
            </a:r>
            <a:r>
              <a:rPr lang="tr-TR" dirty="0" err="1" smtClean="0"/>
              <a:t>you</a:t>
            </a:r>
            <a:r>
              <a:rPr lang="tr-TR" dirty="0" smtClean="0"/>
              <a:t> </a:t>
            </a:r>
            <a:r>
              <a:rPr lang="en-US" dirty="0" smtClean="0"/>
              <a:t>should </a:t>
            </a:r>
            <a:r>
              <a:rPr lang="en-US" dirty="0"/>
              <a:t>confirm us </a:t>
            </a:r>
            <a:r>
              <a:rPr lang="tr-TR" dirty="0" err="1" smtClean="0"/>
              <a:t>your</a:t>
            </a:r>
            <a:r>
              <a:rPr lang="en-US" dirty="0" smtClean="0"/>
              <a:t> </a:t>
            </a:r>
            <a:r>
              <a:rPr lang="en-US" dirty="0"/>
              <a:t>participations till </a:t>
            </a:r>
            <a:r>
              <a:rPr lang="tr-TR" dirty="0" smtClean="0">
                <a:solidFill>
                  <a:srgbClr val="FF0000"/>
                </a:solidFill>
              </a:rPr>
              <a:t>07</a:t>
            </a:r>
            <a:r>
              <a:rPr lang="en-US" dirty="0" smtClean="0">
                <a:solidFill>
                  <a:srgbClr val="FF0000"/>
                </a:solidFill>
              </a:rPr>
              <a:t>.0</a:t>
            </a:r>
            <a:r>
              <a:rPr lang="tr-TR" dirty="0" smtClean="0">
                <a:solidFill>
                  <a:srgbClr val="FF0000"/>
                </a:solidFill>
              </a:rPr>
              <a:t>5</a:t>
            </a:r>
            <a:r>
              <a:rPr lang="en-US" dirty="0" smtClean="0">
                <a:solidFill>
                  <a:srgbClr val="FF0000"/>
                </a:solidFill>
              </a:rPr>
              <a:t>.201</a:t>
            </a:r>
            <a:r>
              <a:rPr lang="tr-TR" dirty="0" smtClean="0">
                <a:solidFill>
                  <a:srgbClr val="FF0000"/>
                </a:solidFill>
              </a:rPr>
              <a:t>8</a:t>
            </a:r>
            <a:endParaRPr lang="en-US" dirty="0">
              <a:solidFill>
                <a:srgbClr val="FF0000"/>
              </a:solidFill>
            </a:endParaRPr>
          </a:p>
          <a:p>
            <a:r>
              <a:rPr lang="en-US" dirty="0"/>
              <a:t>-Selected participants should send us their travel ticket(we want purchased ticket, no reservation) till </a:t>
            </a:r>
            <a:r>
              <a:rPr lang="en-US" dirty="0" smtClean="0">
                <a:solidFill>
                  <a:srgbClr val="FF0000"/>
                </a:solidFill>
              </a:rPr>
              <a:t>1</a:t>
            </a:r>
            <a:r>
              <a:rPr lang="tr-TR" dirty="0" smtClean="0">
                <a:solidFill>
                  <a:srgbClr val="FF0000"/>
                </a:solidFill>
              </a:rPr>
              <a:t>8</a:t>
            </a:r>
            <a:r>
              <a:rPr lang="en-US" dirty="0" smtClean="0">
                <a:solidFill>
                  <a:srgbClr val="FF0000"/>
                </a:solidFill>
              </a:rPr>
              <a:t>.05.2018</a:t>
            </a:r>
            <a:endParaRPr lang="tr-TR" dirty="0" smtClean="0">
              <a:solidFill>
                <a:srgbClr val="FF0000"/>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249466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23" y="2007476"/>
            <a:ext cx="8596668" cy="1320800"/>
          </a:xfrm>
        </p:spPr>
        <p:txBody>
          <a:bodyPr>
            <a:normAutofit fontScale="90000"/>
          </a:bodyPr>
          <a:lstStyle/>
          <a:p>
            <a:pPr marL="0" indent="0" algn="ctr"/>
            <a:r>
              <a:rPr lang="en-US" dirty="0">
                <a:solidFill>
                  <a:schemeClr val="tx2"/>
                </a:solidFill>
              </a:rPr>
              <a:t>In this info pack you can find </a:t>
            </a:r>
            <a:r>
              <a:rPr lang="en-US" dirty="0" smtClean="0">
                <a:solidFill>
                  <a:schemeClr val="tx2"/>
                </a:solidFill>
              </a:rPr>
              <a:t>information about project, logistics </a:t>
            </a:r>
            <a:r>
              <a:rPr lang="en-US" dirty="0">
                <a:solidFill>
                  <a:schemeClr val="tx2"/>
                </a:solidFill>
              </a:rPr>
              <a:t>and other useful information. Please read carefully. If you have some questions, do not hesitate to ask </a:t>
            </a:r>
            <a:r>
              <a:rPr lang="en-US" dirty="0" smtClean="0">
                <a:solidFill>
                  <a:schemeClr val="tx2"/>
                </a:solidFill>
              </a:rPr>
              <a:t>us via </a:t>
            </a:r>
            <a:r>
              <a:rPr lang="en-US" dirty="0">
                <a:solidFill>
                  <a:schemeClr val="tx2"/>
                </a:solidFill>
              </a:rPr>
              <a:t>e-mail </a:t>
            </a:r>
            <a:r>
              <a:rPr lang="en-US" dirty="0" err="1" smtClean="0">
                <a:solidFill>
                  <a:schemeClr val="tx2"/>
                </a:solidFill>
                <a:hlinkClick r:id="rId2"/>
              </a:rPr>
              <a:t>sofdagi</a:t>
            </a:r>
            <a:r>
              <a:rPr lang="en-US" dirty="0" smtClean="0">
                <a:solidFill>
                  <a:schemeClr val="tx2"/>
                </a:solidFill>
                <a:hlinkClick r:id="rId2"/>
              </a:rPr>
              <a:t>@</a:t>
            </a:r>
            <a:r>
              <a:rPr lang="tr-TR" dirty="0" err="1" smtClean="0">
                <a:solidFill>
                  <a:schemeClr val="tx2"/>
                </a:solidFill>
                <a:hlinkClick r:id="rId2"/>
              </a:rPr>
              <a:t>hotmail</a:t>
            </a:r>
            <a:r>
              <a:rPr lang="en-US" dirty="0" smtClean="0">
                <a:solidFill>
                  <a:schemeClr val="tx2"/>
                </a:solidFill>
                <a:hlinkClick r:id="rId2"/>
              </a:rPr>
              <a:t>.com</a:t>
            </a:r>
            <a:r>
              <a:rPr lang="en-US" dirty="0">
                <a:solidFill>
                  <a:schemeClr val="tx2"/>
                </a:solidFill>
              </a:rPr>
              <a:t/>
            </a:r>
            <a:br>
              <a:rPr lang="en-US" dirty="0">
                <a:solidFill>
                  <a:schemeClr val="tx2"/>
                </a:solidFill>
              </a:rPr>
            </a:br>
            <a:r>
              <a:rPr lang="ru-RU" dirty="0">
                <a:solidFill>
                  <a:schemeClr val="tx2"/>
                </a:solidFill>
              </a:rPr>
              <a:t/>
            </a:r>
            <a:br>
              <a:rPr lang="ru-RU" dirty="0">
                <a:solidFill>
                  <a:schemeClr val="tx2"/>
                </a:solidFill>
              </a:rPr>
            </a:br>
            <a:endParaRPr lang="ru-RU" dirty="0">
              <a:solidFill>
                <a:schemeClr val="tx2"/>
              </a:solidFill>
            </a:endParaRPr>
          </a:p>
        </p:txBody>
      </p:sp>
      <p:pic>
        <p:nvPicPr>
          <p:cNvPr id="4" name="Picture 2" descr="Картинки по запросу erasmu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322271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60400"/>
          </a:xfrm>
        </p:spPr>
        <p:txBody>
          <a:bodyPr/>
          <a:lstStyle/>
          <a:p>
            <a:r>
              <a:rPr lang="en-US" dirty="0" smtClean="0"/>
              <a:t>WARNING!	</a:t>
            </a:r>
            <a:endParaRPr lang="ru-RU" dirty="0"/>
          </a:p>
        </p:txBody>
      </p:sp>
      <p:sp>
        <p:nvSpPr>
          <p:cNvPr id="3" name="Объект 2"/>
          <p:cNvSpPr>
            <a:spLocks noGrp="1"/>
          </p:cNvSpPr>
          <p:nvPr>
            <p:ph idx="1"/>
          </p:nvPr>
        </p:nvSpPr>
        <p:spPr>
          <a:xfrm>
            <a:off x="677334" y="1270000"/>
            <a:ext cx="8596668" cy="3880773"/>
          </a:xfrm>
        </p:spPr>
        <p:txBody>
          <a:bodyPr anchor="ctr">
            <a:normAutofit/>
          </a:bodyPr>
          <a:lstStyle/>
          <a:p>
            <a:r>
              <a:rPr lang="en-US" sz="2500" b="1" dirty="0" smtClean="0"/>
              <a:t>Please don’t </a:t>
            </a:r>
            <a:r>
              <a:rPr lang="en-US" sz="2500" b="1" dirty="0"/>
              <a:t>forget this isn’t holiday and we need </a:t>
            </a:r>
            <a:r>
              <a:rPr lang="en-US" sz="2500" b="1" dirty="0" smtClean="0"/>
              <a:t>some responsibilities. Thank </a:t>
            </a:r>
            <a:r>
              <a:rPr lang="en-US" sz="2500" b="1" dirty="0"/>
              <a:t>you for </a:t>
            </a:r>
            <a:r>
              <a:rPr lang="en-US" sz="2500" b="1" dirty="0" smtClean="0"/>
              <a:t>understanding.</a:t>
            </a:r>
          </a:p>
          <a:p>
            <a:endParaRPr lang="en-US" sz="2500" b="1" dirty="0" smtClean="0"/>
          </a:p>
          <a:p>
            <a:pPr marL="0" indent="0" algn="ctr">
              <a:buNone/>
            </a:pPr>
            <a:r>
              <a:rPr lang="en-US" dirty="0" smtClean="0"/>
              <a:t>If we’re asking you to come at fixed time for beginning of session, please, be responsible and </a:t>
            </a:r>
            <a:r>
              <a:rPr lang="en-US" dirty="0"/>
              <a:t>respect organizers of </a:t>
            </a:r>
            <a:r>
              <a:rPr lang="en-US" dirty="0" smtClean="0"/>
              <a:t>this training course.</a:t>
            </a:r>
          </a:p>
          <a:p>
            <a:pPr marL="0" indent="0" algn="ctr">
              <a:buNone/>
            </a:pPr>
            <a:r>
              <a:rPr lang="en-US" dirty="0" smtClean="0"/>
              <a:t>Respect other participants of the Training Course</a:t>
            </a:r>
          </a:p>
          <a:p>
            <a:pPr marL="0" indent="0" algn="ctr">
              <a:buNone/>
            </a:pPr>
            <a:r>
              <a:rPr lang="en-US" dirty="0" smtClean="0"/>
              <a:t>Take active participation in activities, which was prepared especially for you</a:t>
            </a:r>
          </a:p>
          <a:p>
            <a:pPr marL="0" indent="0" algn="ctr">
              <a:buNone/>
            </a:pPr>
            <a:r>
              <a:rPr lang="en-US" dirty="0" smtClean="0"/>
              <a:t>Be polite, open minded and smile! </a:t>
            </a:r>
            <a:endParaRPr lang="ru-RU" dirty="0"/>
          </a:p>
        </p:txBody>
      </p:sp>
      <p:pic>
        <p:nvPicPr>
          <p:cNvPr id="4"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1145852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Summary	</a:t>
            </a:r>
            <a:endParaRPr lang="ru-RU" dirty="0"/>
          </a:p>
        </p:txBody>
      </p:sp>
      <p:sp>
        <p:nvSpPr>
          <p:cNvPr id="3" name="Объект 2"/>
          <p:cNvSpPr>
            <a:spLocks noGrp="1"/>
          </p:cNvSpPr>
          <p:nvPr>
            <p:ph idx="1"/>
          </p:nvPr>
        </p:nvSpPr>
        <p:spPr>
          <a:xfrm>
            <a:off x="677334" y="1477416"/>
            <a:ext cx="8792487" cy="4744708"/>
          </a:xfrm>
        </p:spPr>
        <p:txBody>
          <a:bodyPr>
            <a:normAutofit/>
          </a:bodyPr>
          <a:lstStyle/>
          <a:p>
            <a:r>
              <a:rPr lang="en-US" dirty="0" smtClean="0"/>
              <a:t>We’re sure, that In nowadays life we have to face with such things, as </a:t>
            </a:r>
            <a:r>
              <a:rPr lang="en-US" dirty="0" err="1" smtClean="0"/>
              <a:t>unequality</a:t>
            </a:r>
            <a:r>
              <a:rPr lang="en-US" dirty="0"/>
              <a:t>, mistrust, racism, bigotry and selfishness, </a:t>
            </a:r>
            <a:r>
              <a:rPr lang="en-US" dirty="0" smtClean="0"/>
              <a:t>but also we’re sure that by informing youth about such problems and letting them use effective instruments we can build new society, where all those bad things will melt step by step, until they finally gone. </a:t>
            </a:r>
          </a:p>
          <a:p>
            <a:r>
              <a:rPr lang="en-US" dirty="0" smtClean="0"/>
              <a:t>The main goals of the training, is to provide effective tools for participants, getting them know the topic of refugees and migration and providing with skills, which later they can share and teach to other people in their local communities and Countries, through analysis of the best practices of the world, by presenting it with personal experiences and reflections of the participants. Information will be provided about reality of refugees question in </a:t>
            </a:r>
            <a:r>
              <a:rPr lang="en-US" dirty="0"/>
              <a:t>different countries, </a:t>
            </a:r>
            <a:r>
              <a:rPr lang="en-US" dirty="0" smtClean="0"/>
              <a:t>and this will be for understanding of the topic from different points of view.</a:t>
            </a:r>
            <a:endParaRPr lang="ru-RU" dirty="0"/>
          </a:p>
          <a:p>
            <a:r>
              <a:rPr lang="en-US" dirty="0" smtClean="0"/>
              <a:t>The </a:t>
            </a:r>
            <a:r>
              <a:rPr lang="en-US" dirty="0"/>
              <a:t>training will be facilitated with 2 </a:t>
            </a:r>
            <a:r>
              <a:rPr lang="en-US" dirty="0" smtClean="0"/>
              <a:t>experienced trainers </a:t>
            </a:r>
            <a:r>
              <a:rPr lang="en-US" dirty="0"/>
              <a:t>and supported with 1 coordinator and 2 members of logistic team</a:t>
            </a:r>
            <a:r>
              <a:rPr lang="en-US" dirty="0" smtClean="0"/>
              <a:t>.</a:t>
            </a:r>
            <a:endParaRPr lang="ru-RU" dirty="0"/>
          </a:p>
        </p:txBody>
      </p:sp>
      <p:pic>
        <p:nvPicPr>
          <p:cNvPr id="5" name="Picture 2" descr="Картинки по запросу erasmu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318542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894495"/>
            <a:ext cx="8596668" cy="5084273"/>
          </a:xfrm>
        </p:spPr>
        <p:txBody>
          <a:bodyPr>
            <a:normAutofit fontScale="62500" lnSpcReduction="20000"/>
          </a:bodyPr>
          <a:lstStyle/>
          <a:p>
            <a:r>
              <a:rPr lang="en-US" sz="2400" b="1" dirty="0"/>
              <a:t>Throughout the last two decades, the world has been witnessing the largest number of immigrants since World War II. UNHCR reports suggest that the number of immigrants has reached to 65.3 Million by the end of 2015 and 24 people become immigrants every minute in some part of the world. Since the refugee crisis started, more then 1.000.000 entered Europe, and a high percentage of them were young people between 13-30 years old. European countries are looking for different ways and approaches to deal with this situation. Supporting measures and all kinds of (local) initiatives have been developed. On the other hand reactions of fear, exclusion, xenophobic opinions and a </a:t>
            </a:r>
            <a:r>
              <a:rPr lang="en-US" sz="2400" b="1" dirty="0" err="1"/>
              <a:t>neglection</a:t>
            </a:r>
            <a:r>
              <a:rPr lang="en-US" sz="2400" b="1" dirty="0"/>
              <a:t> of the basic human rights of these newcomers are a reality we face in all parts of Europe. But at the same time past experience of Western European countries has shown that when properly integrated, immigrants from outside the EU can have a positive effect on those countries. Considering the fact that populations in Eastern European countries are contracting, these people have a potential to share the burden of </a:t>
            </a:r>
            <a:r>
              <a:rPr lang="en-US" sz="2400" b="1" dirty="0" err="1"/>
              <a:t>labour</a:t>
            </a:r>
            <a:r>
              <a:rPr lang="en-US" sz="2400" b="1" dirty="0"/>
              <a:t>, especially when the number of pensioners in a country is rising and the number of working-age people is decreasing. </a:t>
            </a:r>
          </a:p>
          <a:p>
            <a:r>
              <a:rPr lang="en-US" sz="2400" b="1" dirty="0"/>
              <a:t>In this context, Erasmus + </a:t>
            </a:r>
            <a:r>
              <a:rPr lang="en-US" sz="2400" b="1" dirty="0" err="1"/>
              <a:t>Programme</a:t>
            </a:r>
            <a:r>
              <a:rPr lang="en-US" sz="2400" b="1" dirty="0"/>
              <a:t> provides efficient tools for the youth sector, which can encourage and provide technical/methodological/financial support for migrants as they design their own solutions for the issue</a:t>
            </a:r>
            <a:r>
              <a:rPr lang="en-US" sz="2400" b="1" dirty="0" smtClean="0"/>
              <a:t>.</a:t>
            </a:r>
            <a:endParaRPr lang="tr-TR" sz="2400" b="1" dirty="0" smtClean="0"/>
          </a:p>
          <a:p>
            <a:r>
              <a:rPr lang="en-US" sz="2400" b="1" dirty="0"/>
              <a:t>This training course wants to discuss the main issues and challenges in fostering inclusion of </a:t>
            </a:r>
            <a:r>
              <a:rPr lang="en-US" sz="2400" b="1" dirty="0" err="1"/>
              <a:t>reugees</a:t>
            </a:r>
            <a:r>
              <a:rPr lang="en-US" sz="2400" b="1" dirty="0"/>
              <a:t> and (newly arrived) migrants. Exploring the role of the youth worker in this process, raising awareness on the topic towards young people, exchange of good practices and tools/methods are some of the themes we will tackle during this training course. </a:t>
            </a:r>
          </a:p>
          <a:p>
            <a:endParaRPr lang="tr-TR" dirty="0"/>
          </a:p>
        </p:txBody>
      </p:sp>
    </p:spTree>
    <p:extLst>
      <p:ext uri="{BB962C8B-B14F-4D97-AF65-F5344CB8AC3E}">
        <p14:creationId xmlns:p14="http://schemas.microsoft.com/office/powerpoint/2010/main" val="1707570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4257" y="753820"/>
            <a:ext cx="8596668" cy="5236672"/>
          </a:xfrm>
        </p:spPr>
        <p:txBody>
          <a:bodyPr>
            <a:noAutofit/>
          </a:bodyPr>
          <a:lstStyle/>
          <a:p>
            <a:pPr marL="0" indent="0">
              <a:buNone/>
            </a:pPr>
            <a:endParaRPr lang="en-US" sz="1200" dirty="0"/>
          </a:p>
          <a:p>
            <a:pPr marL="0" indent="0">
              <a:buNone/>
            </a:pPr>
            <a:r>
              <a:rPr lang="en-US" sz="1200" b="1" dirty="0"/>
              <a:t>The main objectives are</a:t>
            </a:r>
            <a:r>
              <a:rPr lang="en-US" sz="1200" b="1" dirty="0" smtClean="0"/>
              <a:t>:</a:t>
            </a:r>
            <a:endParaRPr lang="en-US" sz="1200" b="1" dirty="0"/>
          </a:p>
          <a:p>
            <a:pPr marL="0" indent="0">
              <a:buNone/>
            </a:pPr>
            <a:r>
              <a:rPr lang="en-US" sz="1200" b="1" dirty="0"/>
              <a:t>• to present deeper information on the basic concepts and existing context related to migration and refugees in Europe.</a:t>
            </a:r>
          </a:p>
          <a:p>
            <a:pPr marL="0" indent="0">
              <a:buNone/>
            </a:pPr>
            <a:r>
              <a:rPr lang="en-US" sz="1200" b="1" dirty="0"/>
              <a:t>• to increase knowledge and awareness of the participants on contemporary problems and challenges related to migration, migrants and refugees. </a:t>
            </a:r>
          </a:p>
          <a:p>
            <a:pPr marL="0" indent="0">
              <a:buNone/>
            </a:pPr>
            <a:r>
              <a:rPr lang="en-US" sz="1200" b="1" dirty="0"/>
              <a:t>• to provide information on how to use project based methodologies for </a:t>
            </a:r>
            <a:r>
              <a:rPr lang="en-US" sz="1200" b="1" dirty="0" err="1"/>
              <a:t>analysing</a:t>
            </a:r>
            <a:r>
              <a:rPr lang="en-US" sz="1200" b="1" dirty="0"/>
              <a:t> the problems of refugees/ migrants and developing targeted solutions.</a:t>
            </a:r>
          </a:p>
          <a:p>
            <a:pPr marL="0" indent="0">
              <a:buNone/>
            </a:pPr>
            <a:r>
              <a:rPr lang="en-US" sz="1200" b="1" dirty="0"/>
              <a:t>• to provide information on how to use Erasmus + </a:t>
            </a:r>
            <a:r>
              <a:rPr lang="en-US" sz="1200" b="1" dirty="0" err="1"/>
              <a:t>Programme</a:t>
            </a:r>
            <a:r>
              <a:rPr lang="en-US" sz="1200" b="1" dirty="0"/>
              <a:t> for innovative and project-based solutions on the issue of migration. </a:t>
            </a:r>
          </a:p>
          <a:p>
            <a:pPr marL="0" indent="0">
              <a:buNone/>
            </a:pPr>
            <a:r>
              <a:rPr lang="en-US" sz="1200" b="1" dirty="0"/>
              <a:t>• to explore the role(s) of a youth worker in the inclusion process of refugees and (newly arrived) migrants and in the process of raising awareness</a:t>
            </a:r>
          </a:p>
          <a:p>
            <a:pPr marL="0" indent="0">
              <a:buNone/>
            </a:pPr>
            <a:r>
              <a:rPr lang="en-US" sz="1200" b="1" dirty="0"/>
              <a:t>• to equip youth workers with effective tools and methods for trainings and activities on young refugees and migrants</a:t>
            </a:r>
          </a:p>
          <a:p>
            <a:pPr marL="0" indent="0">
              <a:buNone/>
            </a:pPr>
            <a:r>
              <a:rPr lang="en-US" sz="1200" b="1" dirty="0"/>
              <a:t>• to improve youth organizations’ capacity to work for/with migrants and refugees. </a:t>
            </a:r>
            <a:endParaRPr lang="tr-TR" sz="1200" b="1" dirty="0" smtClean="0"/>
          </a:p>
          <a:p>
            <a:pPr marL="0" indent="0">
              <a:buNone/>
            </a:pPr>
            <a:r>
              <a:rPr lang="en-US" sz="1200" b="1" dirty="0"/>
              <a:t>• to develop Europe-wide partnerships for further Erasmus + projects of the youth sector related to migration, migrants and refugees. </a:t>
            </a:r>
          </a:p>
          <a:p>
            <a:pPr marL="0" indent="0">
              <a:buNone/>
            </a:pPr>
            <a:r>
              <a:rPr lang="en-US" sz="1200" b="1" dirty="0"/>
              <a:t>• to exchange information and realities in the different countries of the participants to get a deeper understanding of the diversity of this topic</a:t>
            </a:r>
          </a:p>
          <a:p>
            <a:pPr marL="0" indent="0">
              <a:buNone/>
            </a:pPr>
            <a:endParaRPr lang="tr-TR" sz="1000" dirty="0"/>
          </a:p>
        </p:txBody>
      </p:sp>
    </p:spTree>
    <p:extLst>
      <p:ext uri="{BB962C8B-B14F-4D97-AF65-F5344CB8AC3E}">
        <p14:creationId xmlns:p14="http://schemas.microsoft.com/office/powerpoint/2010/main" val="2967053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9057" y="683481"/>
            <a:ext cx="8596668" cy="5787657"/>
          </a:xfrm>
        </p:spPr>
        <p:txBody>
          <a:bodyPr/>
          <a:lstStyle/>
          <a:p>
            <a:r>
              <a:rPr lang="en-US" dirty="0" err="1"/>
              <a:t>Programme</a:t>
            </a:r>
            <a:r>
              <a:rPr lang="en-US" dirty="0"/>
              <a:t> support on the topic of project:</a:t>
            </a:r>
          </a:p>
          <a:p>
            <a:r>
              <a:rPr lang="en-US" dirty="0"/>
              <a:t>The Erasmus+ </a:t>
            </a:r>
            <a:r>
              <a:rPr lang="en-US" dirty="0" err="1"/>
              <a:t>programme</a:t>
            </a:r>
            <a:r>
              <a:rPr lang="en-US" dirty="0"/>
              <a:t> in the field of youth promotes fairness and inclusion for participants from disadvantaged backgrounds and with fewer opportunities (such as migrants or refugees) through specific support, priority setting and targeted use of </a:t>
            </a:r>
            <a:r>
              <a:rPr lang="en-US" dirty="0" err="1"/>
              <a:t>funds.The</a:t>
            </a:r>
            <a:r>
              <a:rPr lang="en-US" dirty="0"/>
              <a:t> Erasmus+ "Inclusion and Diversity Strategy " is designed to ensure that the </a:t>
            </a:r>
            <a:r>
              <a:rPr lang="en-US" dirty="0" err="1"/>
              <a:t>programme</a:t>
            </a:r>
            <a:r>
              <a:rPr lang="en-US" dirty="0"/>
              <a:t> works for disadvantaged young people to the greatest extent possible. The integration of migrants and refugees is an additional target for 2017. </a:t>
            </a:r>
          </a:p>
          <a:p>
            <a:r>
              <a:rPr lang="en-US" dirty="0"/>
              <a:t>Tolerance, mutual understanding and the fight against racism and xenophobia are important objectives for Erasmus+. </a:t>
            </a:r>
          </a:p>
          <a:p>
            <a:r>
              <a:rPr lang="en-US" dirty="0"/>
              <a:t>Policy Support on the topic of project:</a:t>
            </a:r>
          </a:p>
          <a:p>
            <a:r>
              <a:rPr lang="en-US" dirty="0"/>
              <a:t>-Social inclusion of all young people, including those from a migrant background, is a key aim of the EU Youth Strategy (2010-2018).</a:t>
            </a:r>
          </a:p>
          <a:p>
            <a:r>
              <a:rPr lang="en-US" dirty="0"/>
              <a:t>-European Commission are </a:t>
            </a:r>
            <a:r>
              <a:rPr lang="en-US" dirty="0" err="1"/>
              <a:t>prioritising</a:t>
            </a:r>
            <a:r>
              <a:rPr lang="en-US" dirty="0"/>
              <a:t> the integration of young people with a migrant background, including newly-arrived migrants and refugees.</a:t>
            </a:r>
            <a:endParaRPr lang="tr-TR" dirty="0"/>
          </a:p>
        </p:txBody>
      </p:sp>
    </p:spTree>
    <p:extLst>
      <p:ext uri="{BB962C8B-B14F-4D97-AF65-F5344CB8AC3E}">
        <p14:creationId xmlns:p14="http://schemas.microsoft.com/office/powerpoint/2010/main" val="1522571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446598"/>
            <a:ext cx="8596668" cy="5280023"/>
          </a:xfrm>
        </p:spPr>
        <p:txBody>
          <a:bodyPr>
            <a:normAutofit/>
          </a:bodyPr>
          <a:lstStyle/>
          <a:p>
            <a:r>
              <a:rPr lang="en-US" dirty="0" smtClean="0"/>
              <a:t>This </a:t>
            </a:r>
            <a:r>
              <a:rPr lang="en-US" dirty="0"/>
              <a:t>project will be held from </a:t>
            </a:r>
            <a:r>
              <a:rPr lang="tr-TR" dirty="0" smtClean="0"/>
              <a:t>18</a:t>
            </a:r>
            <a:r>
              <a:rPr lang="en-US" dirty="0" err="1" smtClean="0"/>
              <a:t>th</a:t>
            </a:r>
            <a:r>
              <a:rPr lang="en-US" dirty="0" smtClean="0"/>
              <a:t> </a:t>
            </a:r>
            <a:r>
              <a:rPr lang="en-US" dirty="0"/>
              <a:t>to </a:t>
            </a:r>
            <a:r>
              <a:rPr lang="tr-TR" dirty="0" smtClean="0"/>
              <a:t>24</a:t>
            </a:r>
            <a:r>
              <a:rPr lang="en-US" dirty="0" err="1" smtClean="0"/>
              <a:t>th</a:t>
            </a:r>
            <a:r>
              <a:rPr lang="en-US" dirty="0" smtClean="0"/>
              <a:t> of </a:t>
            </a:r>
            <a:r>
              <a:rPr lang="tr-TR" dirty="0" err="1" smtClean="0"/>
              <a:t>June</a:t>
            </a:r>
            <a:r>
              <a:rPr lang="en-US" dirty="0" smtClean="0"/>
              <a:t> 2018</a:t>
            </a:r>
            <a:r>
              <a:rPr lang="en-US" dirty="0"/>
              <a:t>, in </a:t>
            </a:r>
            <a:r>
              <a:rPr lang="en-US" dirty="0" smtClean="0"/>
              <a:t>Gaziantep, Turkey with </a:t>
            </a:r>
            <a:r>
              <a:rPr lang="en-US" dirty="0"/>
              <a:t>the participation of </a:t>
            </a:r>
            <a:r>
              <a:rPr lang="ru-RU" b="1" dirty="0" smtClean="0"/>
              <a:t>24 </a:t>
            </a:r>
            <a:r>
              <a:rPr lang="en-US" dirty="0" smtClean="0"/>
              <a:t>people </a:t>
            </a:r>
            <a:r>
              <a:rPr lang="en-US" dirty="0"/>
              <a:t>from </a:t>
            </a:r>
            <a:r>
              <a:rPr lang="ru-RU" b="1" dirty="0" smtClean="0"/>
              <a:t>6</a:t>
            </a:r>
            <a:r>
              <a:rPr lang="en-US" dirty="0" smtClean="0"/>
              <a:t> </a:t>
            </a:r>
            <a:r>
              <a:rPr lang="en-US" dirty="0"/>
              <a:t>different countries, </a:t>
            </a:r>
            <a:r>
              <a:rPr lang="en-US" dirty="0" smtClean="0"/>
              <a:t>for </a:t>
            </a:r>
            <a:r>
              <a:rPr lang="en-US" dirty="0"/>
              <a:t>each country </a:t>
            </a:r>
            <a:r>
              <a:rPr lang="en-US" b="1" dirty="0" smtClean="0"/>
              <a:t>3</a:t>
            </a:r>
            <a:r>
              <a:rPr lang="en-US" dirty="0" smtClean="0"/>
              <a:t> participants </a:t>
            </a:r>
            <a:r>
              <a:rPr lang="en-US" dirty="0"/>
              <a:t>with </a:t>
            </a:r>
            <a:r>
              <a:rPr lang="tr-TR" dirty="0" smtClean="0"/>
              <a:t>no </a:t>
            </a:r>
            <a:r>
              <a:rPr lang="en-US" dirty="0" smtClean="0"/>
              <a:t>age limit</a:t>
            </a:r>
            <a:r>
              <a:rPr lang="tr-TR" dirty="0"/>
              <a:t>.</a:t>
            </a:r>
            <a:endParaRPr lang="en-US" dirty="0" smtClean="0"/>
          </a:p>
          <a:p>
            <a:endParaRPr lang="en-US" dirty="0" smtClean="0"/>
          </a:p>
          <a:p>
            <a:r>
              <a:rPr lang="en-US" dirty="0"/>
              <a:t>You will stay in </a:t>
            </a:r>
            <a:r>
              <a:rPr lang="en-US" dirty="0" err="1" smtClean="0"/>
              <a:t>Safir</a:t>
            </a:r>
            <a:r>
              <a:rPr lang="en-US" dirty="0" smtClean="0"/>
              <a:t> Hotel</a:t>
            </a:r>
            <a:r>
              <a:rPr lang="en-US" dirty="0"/>
              <a:t>, in one room with </a:t>
            </a:r>
            <a:r>
              <a:rPr lang="tr-TR" dirty="0" smtClean="0"/>
              <a:t>two</a:t>
            </a:r>
            <a:r>
              <a:rPr lang="en-US" dirty="0" smtClean="0"/>
              <a:t> </a:t>
            </a:r>
            <a:r>
              <a:rPr lang="en-US" dirty="0"/>
              <a:t>more </a:t>
            </a:r>
            <a:r>
              <a:rPr lang="en-US" dirty="0" smtClean="0"/>
              <a:t>participant</a:t>
            </a:r>
            <a:r>
              <a:rPr lang="tr-TR" dirty="0" smtClean="0"/>
              <a:t>s</a:t>
            </a:r>
            <a:r>
              <a:rPr lang="en-US" dirty="0" smtClean="0"/>
              <a:t>. </a:t>
            </a:r>
            <a:r>
              <a:rPr lang="en-US" dirty="0"/>
              <a:t>The accommodation and your flight will be covered by the </a:t>
            </a:r>
            <a:r>
              <a:rPr lang="en-US" dirty="0" err="1"/>
              <a:t>Sof</a:t>
            </a:r>
            <a:r>
              <a:rPr lang="en-US" dirty="0"/>
              <a:t> Mountain Youth and Sports </a:t>
            </a:r>
            <a:r>
              <a:rPr lang="en-US" dirty="0" smtClean="0"/>
              <a:t>Club</a:t>
            </a:r>
            <a:r>
              <a:rPr lang="tr-TR" dirty="0" smtClean="0"/>
              <a:t> </a:t>
            </a:r>
            <a:r>
              <a:rPr lang="tr-TR" dirty="0" err="1" smtClean="0"/>
              <a:t>Association</a:t>
            </a:r>
            <a:endParaRPr lang="en-US" dirty="0"/>
          </a:p>
          <a:p>
            <a:r>
              <a:rPr lang="en-US" dirty="0" smtClean="0"/>
              <a:t>Remember </a:t>
            </a:r>
            <a:r>
              <a:rPr lang="en-US" dirty="0"/>
              <a:t>that </a:t>
            </a:r>
            <a:r>
              <a:rPr lang="en-US" dirty="0" smtClean="0"/>
              <a:t>we want you to participate in all activities, active </a:t>
            </a:r>
            <a:r>
              <a:rPr lang="en-US" dirty="0"/>
              <a:t>participation </a:t>
            </a:r>
            <a:r>
              <a:rPr lang="en-US" dirty="0" smtClean="0"/>
              <a:t>is mandatory while all </a:t>
            </a:r>
            <a:r>
              <a:rPr lang="en-US" dirty="0"/>
              <a:t>of the proposed activities during the </a:t>
            </a:r>
            <a:r>
              <a:rPr lang="en-US" dirty="0" smtClean="0"/>
              <a:t>course.</a:t>
            </a:r>
          </a:p>
          <a:p>
            <a:endParaRPr lang="en-US" dirty="0"/>
          </a:p>
          <a:p>
            <a:r>
              <a:rPr lang="en-US" dirty="0"/>
              <a:t>All participants are required to fill up </a:t>
            </a:r>
            <a:r>
              <a:rPr lang="en-US" dirty="0" smtClean="0">
                <a:hlinkClick r:id="rId2"/>
              </a:rPr>
              <a:t>this form </a:t>
            </a:r>
            <a:r>
              <a:rPr lang="en-US" dirty="0" smtClean="0"/>
              <a:t>by the link</a:t>
            </a:r>
            <a:br>
              <a:rPr lang="en-US" dirty="0" smtClean="0"/>
            </a:br>
            <a:endParaRPr lang="en-US" dirty="0" smtClean="0"/>
          </a:p>
          <a:p>
            <a:endParaRPr lang="en-US" dirty="0" smtClean="0"/>
          </a:p>
        </p:txBody>
      </p:sp>
      <p:sp>
        <p:nvSpPr>
          <p:cNvPr id="6" name="Заголовок 1"/>
          <p:cNvSpPr>
            <a:spLocks noGrp="1"/>
          </p:cNvSpPr>
          <p:nvPr>
            <p:ph type="title"/>
          </p:nvPr>
        </p:nvSpPr>
        <p:spPr>
          <a:xfrm>
            <a:off x="677334" y="609600"/>
            <a:ext cx="8596668" cy="1320800"/>
          </a:xfrm>
        </p:spPr>
        <p:txBody>
          <a:bodyPr/>
          <a:lstStyle/>
          <a:p>
            <a:r>
              <a:rPr lang="en-US" dirty="0"/>
              <a:t>Participant’s profile	</a:t>
            </a:r>
            <a:endParaRPr lang="ru-RU" dirty="0"/>
          </a:p>
        </p:txBody>
      </p:sp>
      <p:pic>
        <p:nvPicPr>
          <p:cNvPr id="8" name="Picture 2" descr="Картинки по запросу erasmu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25" y="130757"/>
            <a:ext cx="1488889" cy="317361"/>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852" y="17712"/>
            <a:ext cx="1474150" cy="543449"/>
          </a:xfrm>
          <a:prstGeom prst="rect">
            <a:avLst/>
          </a:prstGeom>
        </p:spPr>
      </p:pic>
    </p:spTree>
    <p:extLst>
      <p:ext uri="{BB962C8B-B14F-4D97-AF65-F5344CB8AC3E}">
        <p14:creationId xmlns:p14="http://schemas.microsoft.com/office/powerpoint/2010/main" val="2245595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789</TotalTime>
  <Words>1685</Words>
  <Application>Microsoft Office PowerPoint</Application>
  <PresentationFormat>Özel</PresentationFormat>
  <Paragraphs>167</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Аспект</vt:lpstr>
      <vt:lpstr>Missing Opportunity: Migrants and Refugees</vt:lpstr>
      <vt:lpstr>Table of contents</vt:lpstr>
      <vt:lpstr>In this info pack you can find information about project, logistics and other useful information. Please read carefully. If you have some questions, do not hesitate to ask us via e-mail sofdagi@hotmail.com  </vt:lpstr>
      <vt:lpstr>WARNING! </vt:lpstr>
      <vt:lpstr>Summary </vt:lpstr>
      <vt:lpstr>PowerPoint Sunusu</vt:lpstr>
      <vt:lpstr>PowerPoint Sunusu</vt:lpstr>
      <vt:lpstr>PowerPoint Sunusu</vt:lpstr>
      <vt:lpstr>Participant’s profile </vt:lpstr>
      <vt:lpstr>Participant’s profile </vt:lpstr>
      <vt:lpstr>Additional important information</vt:lpstr>
      <vt:lpstr>Accommodation</vt:lpstr>
      <vt:lpstr>Accommodation</vt:lpstr>
      <vt:lpstr>Accommodation</vt:lpstr>
      <vt:lpstr>Accommodation</vt:lpstr>
      <vt:lpstr>How to reach?</vt:lpstr>
      <vt:lpstr>How to reach?</vt:lpstr>
      <vt:lpstr>How to reach?</vt:lpstr>
      <vt:lpstr>How to reach?</vt:lpstr>
      <vt:lpstr>How to reach?</vt:lpstr>
      <vt:lpstr>Reimbursement</vt:lpstr>
      <vt:lpstr>Reimbursement</vt:lpstr>
      <vt:lpstr>Reimbursement</vt:lpstr>
      <vt:lpstr>Other useful information</vt:lpstr>
      <vt:lpstr>Other useful information</vt:lpstr>
      <vt:lpstr>Other useful information</vt:lpstr>
      <vt:lpstr>Other useful information</vt:lpstr>
      <vt:lpstr>CONTACT INFORMATION</vt:lpstr>
      <vt:lpstr>Selection Date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world</dc:title>
  <dc:creator>Пользователь</dc:creator>
  <cp:lastModifiedBy>YUSUF</cp:lastModifiedBy>
  <cp:revision>69</cp:revision>
  <dcterms:created xsi:type="dcterms:W3CDTF">2018-03-04T10:13:53Z</dcterms:created>
  <dcterms:modified xsi:type="dcterms:W3CDTF">2018-04-10T09:18:24Z</dcterms:modified>
</cp:coreProperties>
</file>